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6" r:id="rId2"/>
    <p:sldMasterId id="2147483685" r:id="rId3"/>
  </p:sldMasterIdLst>
  <p:notesMasterIdLst>
    <p:notesMasterId r:id="rId47"/>
  </p:notesMasterIdLst>
  <p:sldIdLst>
    <p:sldId id="256" r:id="rId4"/>
    <p:sldId id="261" r:id="rId5"/>
    <p:sldId id="257" r:id="rId6"/>
    <p:sldId id="291" r:id="rId7"/>
    <p:sldId id="320" r:id="rId8"/>
    <p:sldId id="293" r:id="rId9"/>
    <p:sldId id="294" r:id="rId10"/>
    <p:sldId id="326" r:id="rId11"/>
    <p:sldId id="324" r:id="rId12"/>
    <p:sldId id="353" r:id="rId13"/>
    <p:sldId id="354" r:id="rId14"/>
    <p:sldId id="355" r:id="rId15"/>
    <p:sldId id="329" r:id="rId16"/>
    <p:sldId id="356" r:id="rId17"/>
    <p:sldId id="357" r:id="rId18"/>
    <p:sldId id="330" r:id="rId19"/>
    <p:sldId id="327" r:id="rId20"/>
    <p:sldId id="328" r:id="rId21"/>
    <p:sldId id="331" r:id="rId22"/>
    <p:sldId id="345" r:id="rId23"/>
    <p:sldId id="348" r:id="rId24"/>
    <p:sldId id="332" r:id="rId25"/>
    <p:sldId id="323" r:id="rId26"/>
    <p:sldId id="325" r:id="rId27"/>
    <p:sldId id="340" r:id="rId28"/>
    <p:sldId id="349" r:id="rId29"/>
    <p:sldId id="343" r:id="rId30"/>
    <p:sldId id="344" r:id="rId31"/>
    <p:sldId id="351" r:id="rId32"/>
    <p:sldId id="333" r:id="rId33"/>
    <p:sldId id="272" r:id="rId34"/>
    <p:sldId id="362" r:id="rId35"/>
    <p:sldId id="358" r:id="rId36"/>
    <p:sldId id="359" r:id="rId37"/>
    <p:sldId id="360" r:id="rId38"/>
    <p:sldId id="361" r:id="rId39"/>
    <p:sldId id="338" r:id="rId40"/>
    <p:sldId id="352" r:id="rId41"/>
    <p:sldId id="334" r:id="rId42"/>
    <p:sldId id="307" r:id="rId43"/>
    <p:sldId id="300" r:id="rId44"/>
    <p:sldId id="363" r:id="rId45"/>
    <p:sldId id="302" r:id="rId4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I/TWH8V1qrBtS3KiZFRdgWtXB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64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D0461-BD0B-401F-A58B-78C0B238FA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41F9F-BA02-49B5-AA9A-89468A220EFE}">
      <dgm:prSet phldrT="[Text]"/>
      <dgm:spPr/>
      <dgm:t>
        <a:bodyPr/>
        <a:lstStyle/>
        <a:p>
          <a:r>
            <a:rPr lang="en-US" dirty="0"/>
            <a:t>CA State Budget</a:t>
          </a:r>
        </a:p>
      </dgm:t>
    </dgm:pt>
    <dgm:pt modelId="{627FE76C-CA90-4F38-8EC5-86078C0918B7}" type="parTrans" cxnId="{F0384554-B371-49D8-B337-D2FFC2C3750A}">
      <dgm:prSet/>
      <dgm:spPr/>
      <dgm:t>
        <a:bodyPr/>
        <a:lstStyle/>
        <a:p>
          <a:endParaRPr lang="en-US"/>
        </a:p>
      </dgm:t>
    </dgm:pt>
    <dgm:pt modelId="{66A92888-FC30-4CC0-A3CD-B22E6F9FA39C}" type="sibTrans" cxnId="{F0384554-B371-49D8-B337-D2FFC2C3750A}">
      <dgm:prSet/>
      <dgm:spPr/>
      <dgm:t>
        <a:bodyPr/>
        <a:lstStyle/>
        <a:p>
          <a:endParaRPr lang="en-US"/>
        </a:p>
      </dgm:t>
    </dgm:pt>
    <dgm:pt modelId="{A521419B-9779-466E-92E1-570FF3B32774}">
      <dgm:prSet phldrT="[Text]"/>
      <dgm:spPr/>
      <dgm:t>
        <a:bodyPr/>
        <a:lstStyle/>
        <a:p>
          <a:r>
            <a:rPr lang="en-US" dirty="0"/>
            <a:t>Personal Income Tax</a:t>
          </a:r>
        </a:p>
      </dgm:t>
    </dgm:pt>
    <dgm:pt modelId="{C00B6C8E-6B98-42A8-AFE3-1E3B330B27FD}" type="parTrans" cxnId="{4EBA597E-724B-44E1-9493-44CBF2DCA8E5}">
      <dgm:prSet/>
      <dgm:spPr/>
      <dgm:t>
        <a:bodyPr/>
        <a:lstStyle/>
        <a:p>
          <a:endParaRPr lang="en-US"/>
        </a:p>
      </dgm:t>
    </dgm:pt>
    <dgm:pt modelId="{112B70A0-4FCC-4147-824E-E9DBD79A65E6}" type="sibTrans" cxnId="{4EBA597E-724B-44E1-9493-44CBF2DCA8E5}">
      <dgm:prSet/>
      <dgm:spPr/>
      <dgm:t>
        <a:bodyPr/>
        <a:lstStyle/>
        <a:p>
          <a:endParaRPr lang="en-US"/>
        </a:p>
      </dgm:t>
    </dgm:pt>
    <dgm:pt modelId="{CF5795EC-C6BB-4BFC-A43A-86B5B37ED231}">
      <dgm:prSet phldrT="[Text]"/>
      <dgm:spPr/>
      <dgm:t>
        <a:bodyPr/>
        <a:lstStyle/>
        <a:p>
          <a:r>
            <a:rPr lang="en-US" dirty="0"/>
            <a:t>Corporate Taxes</a:t>
          </a:r>
        </a:p>
      </dgm:t>
    </dgm:pt>
    <dgm:pt modelId="{20D4ABF4-1ECC-497C-8126-4B33631E8786}" type="parTrans" cxnId="{A0204F6C-5F23-4F5E-A013-5B67398AED3D}">
      <dgm:prSet/>
      <dgm:spPr/>
      <dgm:t>
        <a:bodyPr/>
        <a:lstStyle/>
        <a:p>
          <a:endParaRPr lang="en-US"/>
        </a:p>
      </dgm:t>
    </dgm:pt>
    <dgm:pt modelId="{E3D0FE14-A954-4155-BEBA-DB1B857CD3F6}" type="sibTrans" cxnId="{A0204F6C-5F23-4F5E-A013-5B67398AED3D}">
      <dgm:prSet/>
      <dgm:spPr/>
      <dgm:t>
        <a:bodyPr/>
        <a:lstStyle/>
        <a:p>
          <a:endParaRPr lang="en-US"/>
        </a:p>
      </dgm:t>
    </dgm:pt>
    <dgm:pt modelId="{CEAAC464-C1A3-4072-9652-20D7E173C9E0}">
      <dgm:prSet phldrT="[Text]"/>
      <dgm:spPr/>
      <dgm:t>
        <a:bodyPr/>
        <a:lstStyle/>
        <a:p>
          <a:r>
            <a:rPr lang="en-US" dirty="0"/>
            <a:t>Sales Taxes</a:t>
          </a:r>
        </a:p>
      </dgm:t>
    </dgm:pt>
    <dgm:pt modelId="{F9225FBA-4EAE-4EFC-BC03-A1B4787CBAEB}" type="parTrans" cxnId="{63E55324-E9CD-4878-9F32-93D3C992D0FD}">
      <dgm:prSet/>
      <dgm:spPr/>
      <dgm:t>
        <a:bodyPr/>
        <a:lstStyle/>
        <a:p>
          <a:endParaRPr lang="en-US"/>
        </a:p>
      </dgm:t>
    </dgm:pt>
    <dgm:pt modelId="{94C2BBDA-EC14-4C4C-B7A2-F6E63DDAE530}" type="sibTrans" cxnId="{63E55324-E9CD-4878-9F32-93D3C992D0FD}">
      <dgm:prSet/>
      <dgm:spPr/>
      <dgm:t>
        <a:bodyPr/>
        <a:lstStyle/>
        <a:p>
          <a:endParaRPr lang="en-US"/>
        </a:p>
      </dgm:t>
    </dgm:pt>
    <dgm:pt modelId="{B2F24762-C239-45F8-B620-600CC4E7F440}" type="pres">
      <dgm:prSet presAssocID="{051D0461-BD0B-401F-A58B-78C0B238FA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15A86E-B89D-4E10-A51B-8D4383B451B3}" type="pres">
      <dgm:prSet presAssocID="{96F41F9F-BA02-49B5-AA9A-89468A220EFE}" presName="root1" presStyleCnt="0"/>
      <dgm:spPr/>
    </dgm:pt>
    <dgm:pt modelId="{8D23792E-0303-4258-AB4B-142662DE2D8E}" type="pres">
      <dgm:prSet presAssocID="{96F41F9F-BA02-49B5-AA9A-89468A220EFE}" presName="LevelOneTextNode" presStyleLbl="node0" presStyleIdx="0" presStyleCnt="1" custAng="5400000" custLinFactX="100000" custLinFactNeighborX="177183" custLinFactNeighborY="-39931">
        <dgm:presLayoutVars>
          <dgm:chPref val="3"/>
        </dgm:presLayoutVars>
      </dgm:prSet>
      <dgm:spPr/>
    </dgm:pt>
    <dgm:pt modelId="{71899124-B33B-419A-A5A7-CA9B9ADB9A87}" type="pres">
      <dgm:prSet presAssocID="{96F41F9F-BA02-49B5-AA9A-89468A220EFE}" presName="level2hierChild" presStyleCnt="0"/>
      <dgm:spPr/>
    </dgm:pt>
    <dgm:pt modelId="{7A3648CA-4F18-4831-B2D8-D4DD5257330C}" type="pres">
      <dgm:prSet presAssocID="{C00B6C8E-6B98-42A8-AFE3-1E3B330B27FD}" presName="conn2-1" presStyleLbl="parChTrans1D2" presStyleIdx="0" presStyleCnt="3"/>
      <dgm:spPr/>
    </dgm:pt>
    <dgm:pt modelId="{430C9456-71F5-42E6-9C2A-C3694FE5CE73}" type="pres">
      <dgm:prSet presAssocID="{C00B6C8E-6B98-42A8-AFE3-1E3B330B27FD}" presName="connTx" presStyleLbl="parChTrans1D2" presStyleIdx="0" presStyleCnt="3"/>
      <dgm:spPr/>
    </dgm:pt>
    <dgm:pt modelId="{9FA13B52-82A7-4948-99A3-88276D13DAEF}" type="pres">
      <dgm:prSet presAssocID="{A521419B-9779-466E-92E1-570FF3B32774}" presName="root2" presStyleCnt="0"/>
      <dgm:spPr/>
    </dgm:pt>
    <dgm:pt modelId="{BBCFCBDD-F1EE-4066-AC2D-BB9BCDD86F8E}" type="pres">
      <dgm:prSet presAssocID="{A521419B-9779-466E-92E1-570FF3B32774}" presName="LevelTwoTextNode" presStyleLbl="node2" presStyleIdx="0" presStyleCnt="3" custLinFactNeighborX="1190" custLinFactNeighborY="55957">
        <dgm:presLayoutVars>
          <dgm:chPref val="3"/>
        </dgm:presLayoutVars>
      </dgm:prSet>
      <dgm:spPr/>
    </dgm:pt>
    <dgm:pt modelId="{35B2522E-83F2-495C-8477-FB4BD1F539E0}" type="pres">
      <dgm:prSet presAssocID="{A521419B-9779-466E-92E1-570FF3B32774}" presName="level3hierChild" presStyleCnt="0"/>
      <dgm:spPr/>
    </dgm:pt>
    <dgm:pt modelId="{ABE4B641-43BC-49AE-BB9D-08E4952BF234}" type="pres">
      <dgm:prSet presAssocID="{20D4ABF4-1ECC-497C-8126-4B33631E8786}" presName="conn2-1" presStyleLbl="parChTrans1D2" presStyleIdx="1" presStyleCnt="3"/>
      <dgm:spPr/>
    </dgm:pt>
    <dgm:pt modelId="{1938EC81-5BFB-43D9-882C-365C2BF5BA5D}" type="pres">
      <dgm:prSet presAssocID="{20D4ABF4-1ECC-497C-8126-4B33631E8786}" presName="connTx" presStyleLbl="parChTrans1D2" presStyleIdx="1" presStyleCnt="3"/>
      <dgm:spPr/>
    </dgm:pt>
    <dgm:pt modelId="{FDF59365-AC75-44ED-8A76-66028B047369}" type="pres">
      <dgm:prSet presAssocID="{CF5795EC-C6BB-4BFC-A43A-86B5B37ED231}" presName="root2" presStyleCnt="0"/>
      <dgm:spPr/>
    </dgm:pt>
    <dgm:pt modelId="{5B50E1E6-BD5F-400C-887D-134055875ED3}" type="pres">
      <dgm:prSet presAssocID="{CF5795EC-C6BB-4BFC-A43A-86B5B37ED231}" presName="LevelTwoTextNode" presStyleLbl="node2" presStyleIdx="1" presStyleCnt="3" custLinFactNeighborX="1190" custLinFactNeighborY="55957">
        <dgm:presLayoutVars>
          <dgm:chPref val="3"/>
        </dgm:presLayoutVars>
      </dgm:prSet>
      <dgm:spPr/>
    </dgm:pt>
    <dgm:pt modelId="{1CF829A3-3CC3-496D-AD15-D65978218003}" type="pres">
      <dgm:prSet presAssocID="{CF5795EC-C6BB-4BFC-A43A-86B5B37ED231}" presName="level3hierChild" presStyleCnt="0"/>
      <dgm:spPr/>
    </dgm:pt>
    <dgm:pt modelId="{4CAAC9A4-0EC0-4DEB-B4EE-2465DB577B37}" type="pres">
      <dgm:prSet presAssocID="{F9225FBA-4EAE-4EFC-BC03-A1B4787CBAEB}" presName="conn2-1" presStyleLbl="parChTrans1D2" presStyleIdx="2" presStyleCnt="3"/>
      <dgm:spPr/>
    </dgm:pt>
    <dgm:pt modelId="{4BCD6B3A-E9B6-4E85-A536-C9B577DE82C3}" type="pres">
      <dgm:prSet presAssocID="{F9225FBA-4EAE-4EFC-BC03-A1B4787CBAEB}" presName="connTx" presStyleLbl="parChTrans1D2" presStyleIdx="2" presStyleCnt="3"/>
      <dgm:spPr/>
    </dgm:pt>
    <dgm:pt modelId="{C1E73F9E-D0CC-48AE-8EF0-76992BAD85E7}" type="pres">
      <dgm:prSet presAssocID="{CEAAC464-C1A3-4072-9652-20D7E173C9E0}" presName="root2" presStyleCnt="0"/>
      <dgm:spPr/>
    </dgm:pt>
    <dgm:pt modelId="{A2CD62CD-046E-437C-93FD-9595C66A484C}" type="pres">
      <dgm:prSet presAssocID="{CEAAC464-C1A3-4072-9652-20D7E173C9E0}" presName="LevelTwoTextNode" presStyleLbl="node2" presStyleIdx="2" presStyleCnt="3" custLinFactNeighborX="1190" custLinFactNeighborY="55957">
        <dgm:presLayoutVars>
          <dgm:chPref val="3"/>
        </dgm:presLayoutVars>
      </dgm:prSet>
      <dgm:spPr/>
    </dgm:pt>
    <dgm:pt modelId="{976D761B-9B55-412D-B380-AD8E444CA0C7}" type="pres">
      <dgm:prSet presAssocID="{CEAAC464-C1A3-4072-9652-20D7E173C9E0}" presName="level3hierChild" presStyleCnt="0"/>
      <dgm:spPr/>
    </dgm:pt>
  </dgm:ptLst>
  <dgm:cxnLst>
    <dgm:cxn modelId="{AD475A22-A80D-4D4A-A061-8431F195EACC}" type="presOf" srcId="{CF5795EC-C6BB-4BFC-A43A-86B5B37ED231}" destId="{5B50E1E6-BD5F-400C-887D-134055875ED3}" srcOrd="0" destOrd="0" presId="urn:microsoft.com/office/officeart/2008/layout/HorizontalMultiLevelHierarchy"/>
    <dgm:cxn modelId="{63E55324-E9CD-4878-9F32-93D3C992D0FD}" srcId="{96F41F9F-BA02-49B5-AA9A-89468A220EFE}" destId="{CEAAC464-C1A3-4072-9652-20D7E173C9E0}" srcOrd="2" destOrd="0" parTransId="{F9225FBA-4EAE-4EFC-BC03-A1B4787CBAEB}" sibTransId="{94C2BBDA-EC14-4C4C-B7A2-F6E63DDAE530}"/>
    <dgm:cxn modelId="{DE103027-4971-44D2-871F-25C2D1CC6BD0}" type="presOf" srcId="{A521419B-9779-466E-92E1-570FF3B32774}" destId="{BBCFCBDD-F1EE-4066-AC2D-BB9BCDD86F8E}" srcOrd="0" destOrd="0" presId="urn:microsoft.com/office/officeart/2008/layout/HorizontalMultiLevelHierarchy"/>
    <dgm:cxn modelId="{65939A27-389D-40ED-BD5F-319F94B01BEA}" type="presOf" srcId="{C00B6C8E-6B98-42A8-AFE3-1E3B330B27FD}" destId="{430C9456-71F5-42E6-9C2A-C3694FE5CE73}" srcOrd="1" destOrd="0" presId="urn:microsoft.com/office/officeart/2008/layout/HorizontalMultiLevelHierarchy"/>
    <dgm:cxn modelId="{A2B46C2E-68EA-47EB-BBCB-E7B6C7E18FEF}" type="presOf" srcId="{051D0461-BD0B-401F-A58B-78C0B238FA93}" destId="{B2F24762-C239-45F8-B620-600CC4E7F440}" srcOrd="0" destOrd="0" presId="urn:microsoft.com/office/officeart/2008/layout/HorizontalMultiLevelHierarchy"/>
    <dgm:cxn modelId="{A0204F6C-5F23-4F5E-A013-5B67398AED3D}" srcId="{96F41F9F-BA02-49B5-AA9A-89468A220EFE}" destId="{CF5795EC-C6BB-4BFC-A43A-86B5B37ED231}" srcOrd="1" destOrd="0" parTransId="{20D4ABF4-1ECC-497C-8126-4B33631E8786}" sibTransId="{E3D0FE14-A954-4155-BEBA-DB1B857CD3F6}"/>
    <dgm:cxn modelId="{F0384554-B371-49D8-B337-D2FFC2C3750A}" srcId="{051D0461-BD0B-401F-A58B-78C0B238FA93}" destId="{96F41F9F-BA02-49B5-AA9A-89468A220EFE}" srcOrd="0" destOrd="0" parTransId="{627FE76C-CA90-4F38-8EC5-86078C0918B7}" sibTransId="{66A92888-FC30-4CC0-A3CD-B22E6F9FA39C}"/>
    <dgm:cxn modelId="{80F44658-DEC1-40B3-B0AD-15AD280D985D}" type="presOf" srcId="{F9225FBA-4EAE-4EFC-BC03-A1B4787CBAEB}" destId="{4BCD6B3A-E9B6-4E85-A536-C9B577DE82C3}" srcOrd="1" destOrd="0" presId="urn:microsoft.com/office/officeart/2008/layout/HorizontalMultiLevelHierarchy"/>
    <dgm:cxn modelId="{4EBA597E-724B-44E1-9493-44CBF2DCA8E5}" srcId="{96F41F9F-BA02-49B5-AA9A-89468A220EFE}" destId="{A521419B-9779-466E-92E1-570FF3B32774}" srcOrd="0" destOrd="0" parTransId="{C00B6C8E-6B98-42A8-AFE3-1E3B330B27FD}" sibTransId="{112B70A0-4FCC-4147-824E-E9DBD79A65E6}"/>
    <dgm:cxn modelId="{5EB4F28F-8927-4053-9D96-0EDD1DD962E4}" type="presOf" srcId="{20D4ABF4-1ECC-497C-8126-4B33631E8786}" destId="{1938EC81-5BFB-43D9-882C-365C2BF5BA5D}" srcOrd="1" destOrd="0" presId="urn:microsoft.com/office/officeart/2008/layout/HorizontalMultiLevelHierarchy"/>
    <dgm:cxn modelId="{C4D83994-0E1A-4248-855D-2D5629935F9F}" type="presOf" srcId="{C00B6C8E-6B98-42A8-AFE3-1E3B330B27FD}" destId="{7A3648CA-4F18-4831-B2D8-D4DD5257330C}" srcOrd="0" destOrd="0" presId="urn:microsoft.com/office/officeart/2008/layout/HorizontalMultiLevelHierarchy"/>
    <dgm:cxn modelId="{50B67997-FCAA-4163-9114-D7BDC7A27BE2}" type="presOf" srcId="{CEAAC464-C1A3-4072-9652-20D7E173C9E0}" destId="{A2CD62CD-046E-437C-93FD-9595C66A484C}" srcOrd="0" destOrd="0" presId="urn:microsoft.com/office/officeart/2008/layout/HorizontalMultiLevelHierarchy"/>
    <dgm:cxn modelId="{95F39E9B-DBE0-4D7C-B899-43DC9912292F}" type="presOf" srcId="{F9225FBA-4EAE-4EFC-BC03-A1B4787CBAEB}" destId="{4CAAC9A4-0EC0-4DEB-B4EE-2465DB577B37}" srcOrd="0" destOrd="0" presId="urn:microsoft.com/office/officeart/2008/layout/HorizontalMultiLevelHierarchy"/>
    <dgm:cxn modelId="{1BB6C5A2-2472-4C0A-A3E1-FF585EEB4AAA}" type="presOf" srcId="{96F41F9F-BA02-49B5-AA9A-89468A220EFE}" destId="{8D23792E-0303-4258-AB4B-142662DE2D8E}" srcOrd="0" destOrd="0" presId="urn:microsoft.com/office/officeart/2008/layout/HorizontalMultiLevelHierarchy"/>
    <dgm:cxn modelId="{07E6E8A8-E4AA-48DB-9290-375F99339A19}" type="presOf" srcId="{20D4ABF4-1ECC-497C-8126-4B33631E8786}" destId="{ABE4B641-43BC-49AE-BB9D-08E4952BF234}" srcOrd="0" destOrd="0" presId="urn:microsoft.com/office/officeart/2008/layout/HorizontalMultiLevelHierarchy"/>
    <dgm:cxn modelId="{75954EB4-542D-43F0-B13D-1B7CC60403C6}" type="presParOf" srcId="{B2F24762-C239-45F8-B620-600CC4E7F440}" destId="{0B15A86E-B89D-4E10-A51B-8D4383B451B3}" srcOrd="0" destOrd="0" presId="urn:microsoft.com/office/officeart/2008/layout/HorizontalMultiLevelHierarchy"/>
    <dgm:cxn modelId="{D3ECDA25-1953-4154-A5D1-78B32762C9FF}" type="presParOf" srcId="{0B15A86E-B89D-4E10-A51B-8D4383B451B3}" destId="{8D23792E-0303-4258-AB4B-142662DE2D8E}" srcOrd="0" destOrd="0" presId="urn:microsoft.com/office/officeart/2008/layout/HorizontalMultiLevelHierarchy"/>
    <dgm:cxn modelId="{7878D77D-9720-44B9-935B-F66B0A953072}" type="presParOf" srcId="{0B15A86E-B89D-4E10-A51B-8D4383B451B3}" destId="{71899124-B33B-419A-A5A7-CA9B9ADB9A87}" srcOrd="1" destOrd="0" presId="urn:microsoft.com/office/officeart/2008/layout/HorizontalMultiLevelHierarchy"/>
    <dgm:cxn modelId="{AF1A1F66-FF00-4822-A37E-9648A0B01CB3}" type="presParOf" srcId="{71899124-B33B-419A-A5A7-CA9B9ADB9A87}" destId="{7A3648CA-4F18-4831-B2D8-D4DD5257330C}" srcOrd="0" destOrd="0" presId="urn:microsoft.com/office/officeart/2008/layout/HorizontalMultiLevelHierarchy"/>
    <dgm:cxn modelId="{5D0ABA10-EF1E-4C27-94BA-061A380825CF}" type="presParOf" srcId="{7A3648CA-4F18-4831-B2D8-D4DD5257330C}" destId="{430C9456-71F5-42E6-9C2A-C3694FE5CE73}" srcOrd="0" destOrd="0" presId="urn:microsoft.com/office/officeart/2008/layout/HorizontalMultiLevelHierarchy"/>
    <dgm:cxn modelId="{FD9326D1-97E2-4BC9-9903-C02668B03123}" type="presParOf" srcId="{71899124-B33B-419A-A5A7-CA9B9ADB9A87}" destId="{9FA13B52-82A7-4948-99A3-88276D13DAEF}" srcOrd="1" destOrd="0" presId="urn:microsoft.com/office/officeart/2008/layout/HorizontalMultiLevelHierarchy"/>
    <dgm:cxn modelId="{EA2A75AC-288B-4653-BD97-DC8E4B98ED2E}" type="presParOf" srcId="{9FA13B52-82A7-4948-99A3-88276D13DAEF}" destId="{BBCFCBDD-F1EE-4066-AC2D-BB9BCDD86F8E}" srcOrd="0" destOrd="0" presId="urn:microsoft.com/office/officeart/2008/layout/HorizontalMultiLevelHierarchy"/>
    <dgm:cxn modelId="{98111D7F-7356-4BDA-A64F-173378023C02}" type="presParOf" srcId="{9FA13B52-82A7-4948-99A3-88276D13DAEF}" destId="{35B2522E-83F2-495C-8477-FB4BD1F539E0}" srcOrd="1" destOrd="0" presId="urn:microsoft.com/office/officeart/2008/layout/HorizontalMultiLevelHierarchy"/>
    <dgm:cxn modelId="{D1CC978F-513F-4C35-BA8D-B969114D22B9}" type="presParOf" srcId="{71899124-B33B-419A-A5A7-CA9B9ADB9A87}" destId="{ABE4B641-43BC-49AE-BB9D-08E4952BF234}" srcOrd="2" destOrd="0" presId="urn:microsoft.com/office/officeart/2008/layout/HorizontalMultiLevelHierarchy"/>
    <dgm:cxn modelId="{F7F947E0-BDA3-49EB-A51D-6D08AC0508D3}" type="presParOf" srcId="{ABE4B641-43BC-49AE-BB9D-08E4952BF234}" destId="{1938EC81-5BFB-43D9-882C-365C2BF5BA5D}" srcOrd="0" destOrd="0" presId="urn:microsoft.com/office/officeart/2008/layout/HorizontalMultiLevelHierarchy"/>
    <dgm:cxn modelId="{1AFC42FB-ADB7-4A8E-8AB3-FA328C76EF4A}" type="presParOf" srcId="{71899124-B33B-419A-A5A7-CA9B9ADB9A87}" destId="{FDF59365-AC75-44ED-8A76-66028B047369}" srcOrd="3" destOrd="0" presId="urn:microsoft.com/office/officeart/2008/layout/HorizontalMultiLevelHierarchy"/>
    <dgm:cxn modelId="{B205B7B6-4227-4CA0-B2F1-FC7F08F5E806}" type="presParOf" srcId="{FDF59365-AC75-44ED-8A76-66028B047369}" destId="{5B50E1E6-BD5F-400C-887D-134055875ED3}" srcOrd="0" destOrd="0" presId="urn:microsoft.com/office/officeart/2008/layout/HorizontalMultiLevelHierarchy"/>
    <dgm:cxn modelId="{DB90B9F6-5125-4B97-AB56-8DB1B983444C}" type="presParOf" srcId="{FDF59365-AC75-44ED-8A76-66028B047369}" destId="{1CF829A3-3CC3-496D-AD15-D65978218003}" srcOrd="1" destOrd="0" presId="urn:microsoft.com/office/officeart/2008/layout/HorizontalMultiLevelHierarchy"/>
    <dgm:cxn modelId="{3BA43600-E7FD-449E-A91F-72E4C5ED85BD}" type="presParOf" srcId="{71899124-B33B-419A-A5A7-CA9B9ADB9A87}" destId="{4CAAC9A4-0EC0-4DEB-B4EE-2465DB577B37}" srcOrd="4" destOrd="0" presId="urn:microsoft.com/office/officeart/2008/layout/HorizontalMultiLevelHierarchy"/>
    <dgm:cxn modelId="{24D9F4C9-1219-4DDF-99AF-163D72DAB003}" type="presParOf" srcId="{4CAAC9A4-0EC0-4DEB-B4EE-2465DB577B37}" destId="{4BCD6B3A-E9B6-4E85-A536-C9B577DE82C3}" srcOrd="0" destOrd="0" presId="urn:microsoft.com/office/officeart/2008/layout/HorizontalMultiLevelHierarchy"/>
    <dgm:cxn modelId="{D30A6BEB-F624-446A-9271-F4D77B1A0BAD}" type="presParOf" srcId="{71899124-B33B-419A-A5A7-CA9B9ADB9A87}" destId="{C1E73F9E-D0CC-48AE-8EF0-76992BAD85E7}" srcOrd="5" destOrd="0" presId="urn:microsoft.com/office/officeart/2008/layout/HorizontalMultiLevelHierarchy"/>
    <dgm:cxn modelId="{49F7D373-5479-4299-84D1-C758BEA3A906}" type="presParOf" srcId="{C1E73F9E-D0CC-48AE-8EF0-76992BAD85E7}" destId="{A2CD62CD-046E-437C-93FD-9595C66A484C}" srcOrd="0" destOrd="0" presId="urn:microsoft.com/office/officeart/2008/layout/HorizontalMultiLevelHierarchy"/>
    <dgm:cxn modelId="{731463DA-6298-42F7-AF96-DA1A1B692CE1}" type="presParOf" srcId="{C1E73F9E-D0CC-48AE-8EF0-76992BAD85E7}" destId="{976D761B-9B55-412D-B380-AD8E444CA0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3B780-D09A-423E-8FB6-DAD21C08E9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9E59D-4682-4928-AA8F-3FBED9CB45EE}">
      <dgm:prSet phldrT="[Text]" phldr="1"/>
      <dgm:spPr/>
      <dgm:t>
        <a:bodyPr/>
        <a:lstStyle/>
        <a:p>
          <a:endParaRPr lang="en-US" dirty="0"/>
        </a:p>
      </dgm:t>
    </dgm:pt>
    <dgm:pt modelId="{4379A4AF-A5B1-43D8-B9EC-333EE985B370}" type="parTrans" cxnId="{5EAD733E-5FD9-4426-B647-46C6709DD149}">
      <dgm:prSet/>
      <dgm:spPr/>
      <dgm:t>
        <a:bodyPr/>
        <a:lstStyle/>
        <a:p>
          <a:endParaRPr lang="en-US"/>
        </a:p>
      </dgm:t>
    </dgm:pt>
    <dgm:pt modelId="{C7F40DDC-1CD3-48A7-A750-1A0047C4018E}" type="sibTrans" cxnId="{5EAD733E-5FD9-4426-B647-46C6709DD149}">
      <dgm:prSet/>
      <dgm:spPr/>
      <dgm:t>
        <a:bodyPr/>
        <a:lstStyle/>
        <a:p>
          <a:endParaRPr lang="en-US"/>
        </a:p>
      </dgm:t>
    </dgm:pt>
    <dgm:pt modelId="{CC23BDDA-AFA9-41CD-95DA-1D07F77C5749}">
      <dgm:prSet phldrT="[Text]"/>
      <dgm:spPr/>
      <dgm:t>
        <a:bodyPr/>
        <a:lstStyle/>
        <a:p>
          <a:pPr algn="l">
            <a:buClrTx/>
            <a:buSzPct val="130000"/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When any one of these taxes drop, there are impacts to the state budget which </a:t>
          </a:r>
          <a:r>
            <a: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impacts K-14.</a:t>
          </a:r>
          <a:endParaRPr lang="en-US" dirty="0">
            <a:solidFill>
              <a:srgbClr val="FF0000"/>
            </a:solidFill>
          </a:endParaRPr>
        </a:p>
      </dgm:t>
    </dgm:pt>
    <dgm:pt modelId="{F843FD36-B238-480F-8D8C-25D36E83D54C}" type="parTrans" cxnId="{3A07F48A-7846-4BA1-973C-F1D25812FEE5}">
      <dgm:prSet/>
      <dgm:spPr/>
      <dgm:t>
        <a:bodyPr/>
        <a:lstStyle/>
        <a:p>
          <a:endParaRPr lang="en-US"/>
        </a:p>
      </dgm:t>
    </dgm:pt>
    <dgm:pt modelId="{FD69E8BE-CC06-49AF-B42D-6CD1CCDE79AC}" type="sibTrans" cxnId="{3A07F48A-7846-4BA1-973C-F1D25812FEE5}">
      <dgm:prSet/>
      <dgm:spPr/>
      <dgm:t>
        <a:bodyPr/>
        <a:lstStyle/>
        <a:p>
          <a:endParaRPr lang="en-US"/>
        </a:p>
      </dgm:t>
    </dgm:pt>
    <dgm:pt modelId="{610FDF9F-B847-4087-B38A-BA7ECF4B6F7C}">
      <dgm:prSet phldrT="[Text]" phldr="1"/>
      <dgm:spPr/>
      <dgm:t>
        <a:bodyPr/>
        <a:lstStyle/>
        <a:p>
          <a:endParaRPr lang="en-US" dirty="0"/>
        </a:p>
      </dgm:t>
    </dgm:pt>
    <dgm:pt modelId="{786ADDED-090A-41E9-90DA-3894921A18F4}" type="parTrans" cxnId="{3080F662-1ADD-4F64-8C1C-C6E82F4DCFFA}">
      <dgm:prSet/>
      <dgm:spPr/>
      <dgm:t>
        <a:bodyPr/>
        <a:lstStyle/>
        <a:p>
          <a:endParaRPr lang="en-US"/>
        </a:p>
      </dgm:t>
    </dgm:pt>
    <dgm:pt modelId="{F47AF075-EB20-4024-B9C1-EBB622F6650B}" type="sibTrans" cxnId="{3080F662-1ADD-4F64-8C1C-C6E82F4DCFFA}">
      <dgm:prSet/>
      <dgm:spPr/>
      <dgm:t>
        <a:bodyPr/>
        <a:lstStyle/>
        <a:p>
          <a:endParaRPr lang="en-US"/>
        </a:p>
      </dgm:t>
    </dgm:pt>
    <dgm:pt modelId="{00BF94A1-0D87-4C19-A5C6-539FC3C83717}">
      <dgm:prSet phldrT="[Text]" custT="1"/>
      <dgm:spPr/>
      <dgm:t>
        <a:bodyPr/>
        <a:lstStyle/>
        <a:p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all three drop, we are in for a bumpy ride, so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fasten your seat belts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!</a:t>
          </a:r>
          <a:endParaRPr lang="en-US" sz="2000" kern="1200" dirty="0"/>
        </a:p>
      </dgm:t>
    </dgm:pt>
    <dgm:pt modelId="{1F7FDC1D-AA00-43CB-9618-905CC59E49AF}" type="parTrans" cxnId="{75F92F69-813F-413E-828D-F6CA98B521A6}">
      <dgm:prSet/>
      <dgm:spPr/>
      <dgm:t>
        <a:bodyPr/>
        <a:lstStyle/>
        <a:p>
          <a:endParaRPr lang="en-US"/>
        </a:p>
      </dgm:t>
    </dgm:pt>
    <dgm:pt modelId="{8B0F9762-285E-4EAC-90B8-C2A25655AB52}" type="sibTrans" cxnId="{75F92F69-813F-413E-828D-F6CA98B521A6}">
      <dgm:prSet/>
      <dgm:spPr/>
      <dgm:t>
        <a:bodyPr/>
        <a:lstStyle/>
        <a:p>
          <a:endParaRPr lang="en-US"/>
        </a:p>
      </dgm:t>
    </dgm:pt>
    <dgm:pt modelId="{27F59AC9-31C8-455B-9820-14CE4761753F}">
      <dgm:prSet phldrT="[Text]" phldr="1"/>
      <dgm:spPr/>
      <dgm:t>
        <a:bodyPr/>
        <a:lstStyle/>
        <a:p>
          <a:endParaRPr lang="en-US" dirty="0"/>
        </a:p>
      </dgm:t>
    </dgm:pt>
    <dgm:pt modelId="{0868B854-6470-4C71-9531-E96CB9F8B0C8}" type="parTrans" cxnId="{D9CAAD7A-1C2A-4338-A659-24F42760EC60}">
      <dgm:prSet/>
      <dgm:spPr/>
      <dgm:t>
        <a:bodyPr/>
        <a:lstStyle/>
        <a:p>
          <a:endParaRPr lang="en-US"/>
        </a:p>
      </dgm:t>
    </dgm:pt>
    <dgm:pt modelId="{1B029367-95AB-437B-B947-453E38451AAF}" type="sibTrans" cxnId="{D9CAAD7A-1C2A-4338-A659-24F42760EC60}">
      <dgm:prSet/>
      <dgm:spPr/>
      <dgm:t>
        <a:bodyPr/>
        <a:lstStyle/>
        <a:p>
          <a:endParaRPr lang="en-US"/>
        </a:p>
      </dgm:t>
    </dgm:pt>
    <dgm:pt modelId="{DE8756B8-D077-4BEE-AF56-0F895632730E}">
      <dgm:prSet phldrT="[Text]"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downward trajectory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quick,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recovery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slow, </a:t>
          </a: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and the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 will be more difficult.</a:t>
          </a:r>
          <a:endParaRPr lang="en-US" sz="2000" kern="1200" dirty="0">
            <a:solidFill>
              <a:srgbClr val="FF0000"/>
            </a:solidFill>
          </a:endParaRPr>
        </a:p>
      </dgm:t>
    </dgm:pt>
    <dgm:pt modelId="{B151703D-C6EC-4525-9A26-AD2D8317F84E}" type="parTrans" cxnId="{B87BA0FB-ED0D-45C1-8CD3-21161D7E17E7}">
      <dgm:prSet/>
      <dgm:spPr/>
      <dgm:t>
        <a:bodyPr/>
        <a:lstStyle/>
        <a:p>
          <a:endParaRPr lang="en-US"/>
        </a:p>
      </dgm:t>
    </dgm:pt>
    <dgm:pt modelId="{7693D1E7-900E-459F-8D3A-445FEBC38C2D}" type="sibTrans" cxnId="{B87BA0FB-ED0D-45C1-8CD3-21161D7E17E7}">
      <dgm:prSet/>
      <dgm:spPr/>
      <dgm:t>
        <a:bodyPr/>
        <a:lstStyle/>
        <a:p>
          <a:endParaRPr lang="en-US"/>
        </a:p>
      </dgm:t>
    </dgm:pt>
    <dgm:pt modelId="{AC2119AE-8F7F-4DC1-A1CC-92B5F03AF76C}" type="pres">
      <dgm:prSet presAssocID="{BC03B780-D09A-423E-8FB6-DAD21C08E9B6}" presName="linearFlow" presStyleCnt="0">
        <dgm:presLayoutVars>
          <dgm:dir/>
          <dgm:animLvl val="lvl"/>
          <dgm:resizeHandles val="exact"/>
        </dgm:presLayoutVars>
      </dgm:prSet>
      <dgm:spPr/>
    </dgm:pt>
    <dgm:pt modelId="{6049090A-D142-4329-8CDD-1E91B039F395}" type="pres">
      <dgm:prSet presAssocID="{31E9E59D-4682-4928-AA8F-3FBED9CB45EE}" presName="composite" presStyleCnt="0"/>
      <dgm:spPr/>
    </dgm:pt>
    <dgm:pt modelId="{6BAF23C4-7490-4BF5-AD53-544C3D16FD4A}" type="pres">
      <dgm:prSet presAssocID="{31E9E59D-4682-4928-AA8F-3FBED9CB45E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0FBEAF-59B8-4C62-AA5D-E9AB7175C839}" type="pres">
      <dgm:prSet presAssocID="{31E9E59D-4682-4928-AA8F-3FBED9CB45EE}" presName="descendantText" presStyleLbl="alignAcc1" presStyleIdx="0" presStyleCnt="3">
        <dgm:presLayoutVars>
          <dgm:bulletEnabled val="1"/>
        </dgm:presLayoutVars>
      </dgm:prSet>
      <dgm:spPr/>
    </dgm:pt>
    <dgm:pt modelId="{72C180F2-5FA6-4591-A2E0-04DBBB30CBE5}" type="pres">
      <dgm:prSet presAssocID="{C7F40DDC-1CD3-48A7-A750-1A0047C4018E}" presName="sp" presStyleCnt="0"/>
      <dgm:spPr/>
    </dgm:pt>
    <dgm:pt modelId="{B5BC0BA5-C02A-40BC-A99D-5370159BC274}" type="pres">
      <dgm:prSet presAssocID="{610FDF9F-B847-4087-B38A-BA7ECF4B6F7C}" presName="composite" presStyleCnt="0"/>
      <dgm:spPr/>
    </dgm:pt>
    <dgm:pt modelId="{91D82FC0-CA17-481C-82FF-CAC82ADD0C41}" type="pres">
      <dgm:prSet presAssocID="{610FDF9F-B847-4087-B38A-BA7ECF4B6F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D0B2EE-3471-4748-AA6C-D1520C21286D}" type="pres">
      <dgm:prSet presAssocID="{610FDF9F-B847-4087-B38A-BA7ECF4B6F7C}" presName="descendantText" presStyleLbl="alignAcc1" presStyleIdx="1" presStyleCnt="3">
        <dgm:presLayoutVars>
          <dgm:bulletEnabled val="1"/>
        </dgm:presLayoutVars>
      </dgm:prSet>
      <dgm:spPr/>
    </dgm:pt>
    <dgm:pt modelId="{1928345F-12DD-49DB-AC19-1E1194EFEDED}" type="pres">
      <dgm:prSet presAssocID="{F47AF075-EB20-4024-B9C1-EBB622F6650B}" presName="sp" presStyleCnt="0"/>
      <dgm:spPr/>
    </dgm:pt>
    <dgm:pt modelId="{14ABE599-ADCD-450D-8B7E-AA91F4AD3B6D}" type="pres">
      <dgm:prSet presAssocID="{27F59AC9-31C8-455B-9820-14CE4761753F}" presName="composite" presStyleCnt="0"/>
      <dgm:spPr/>
    </dgm:pt>
    <dgm:pt modelId="{19AED8D4-2140-4908-AF8B-B9D44B1EC28F}" type="pres">
      <dgm:prSet presAssocID="{27F59AC9-31C8-455B-9820-14CE4761753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3610CC-F53E-4132-B94C-45E72522B206}" type="pres">
      <dgm:prSet presAssocID="{27F59AC9-31C8-455B-9820-14CE4761753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E9E2321-E452-4769-B443-4F9FDCC80F02}" type="presOf" srcId="{31E9E59D-4682-4928-AA8F-3FBED9CB45EE}" destId="{6BAF23C4-7490-4BF5-AD53-544C3D16FD4A}" srcOrd="0" destOrd="0" presId="urn:microsoft.com/office/officeart/2005/8/layout/chevron2"/>
    <dgm:cxn modelId="{F9D1CF35-B269-49BE-8D5F-CC3392CEF01F}" type="presOf" srcId="{27F59AC9-31C8-455B-9820-14CE4761753F}" destId="{19AED8D4-2140-4908-AF8B-B9D44B1EC28F}" srcOrd="0" destOrd="0" presId="urn:microsoft.com/office/officeart/2005/8/layout/chevron2"/>
    <dgm:cxn modelId="{5EAD733E-5FD9-4426-B647-46C6709DD149}" srcId="{BC03B780-D09A-423E-8FB6-DAD21C08E9B6}" destId="{31E9E59D-4682-4928-AA8F-3FBED9CB45EE}" srcOrd="0" destOrd="0" parTransId="{4379A4AF-A5B1-43D8-B9EC-333EE985B370}" sibTransId="{C7F40DDC-1CD3-48A7-A750-1A0047C4018E}"/>
    <dgm:cxn modelId="{3080F662-1ADD-4F64-8C1C-C6E82F4DCFFA}" srcId="{BC03B780-D09A-423E-8FB6-DAD21C08E9B6}" destId="{610FDF9F-B847-4087-B38A-BA7ECF4B6F7C}" srcOrd="1" destOrd="0" parTransId="{786ADDED-090A-41E9-90DA-3894921A18F4}" sibTransId="{F47AF075-EB20-4024-B9C1-EBB622F6650B}"/>
    <dgm:cxn modelId="{75F92F69-813F-413E-828D-F6CA98B521A6}" srcId="{610FDF9F-B847-4087-B38A-BA7ECF4B6F7C}" destId="{00BF94A1-0D87-4C19-A5C6-539FC3C83717}" srcOrd="0" destOrd="0" parTransId="{1F7FDC1D-AA00-43CB-9618-905CC59E49AF}" sibTransId="{8B0F9762-285E-4EAC-90B8-C2A25655AB52}"/>
    <dgm:cxn modelId="{2113A34D-D282-430E-A71D-2933926C080C}" type="presOf" srcId="{BC03B780-D09A-423E-8FB6-DAD21C08E9B6}" destId="{AC2119AE-8F7F-4DC1-A1CC-92B5F03AF76C}" srcOrd="0" destOrd="0" presId="urn:microsoft.com/office/officeart/2005/8/layout/chevron2"/>
    <dgm:cxn modelId="{09285955-6E29-4C45-9321-38AA599595F0}" type="presOf" srcId="{CC23BDDA-AFA9-41CD-95DA-1D07F77C5749}" destId="{4F0FBEAF-59B8-4C62-AA5D-E9AB7175C839}" srcOrd="0" destOrd="0" presId="urn:microsoft.com/office/officeart/2005/8/layout/chevron2"/>
    <dgm:cxn modelId="{D9CAAD7A-1C2A-4338-A659-24F42760EC60}" srcId="{BC03B780-D09A-423E-8FB6-DAD21C08E9B6}" destId="{27F59AC9-31C8-455B-9820-14CE4761753F}" srcOrd="2" destOrd="0" parTransId="{0868B854-6470-4C71-9531-E96CB9F8B0C8}" sibTransId="{1B029367-95AB-437B-B947-453E38451AAF}"/>
    <dgm:cxn modelId="{C0ED0E7F-536E-44D4-BD16-4A6AC6B5195B}" type="presOf" srcId="{00BF94A1-0D87-4C19-A5C6-539FC3C83717}" destId="{40D0B2EE-3471-4748-AA6C-D1520C21286D}" srcOrd="0" destOrd="0" presId="urn:microsoft.com/office/officeart/2005/8/layout/chevron2"/>
    <dgm:cxn modelId="{3A07F48A-7846-4BA1-973C-F1D25812FEE5}" srcId="{31E9E59D-4682-4928-AA8F-3FBED9CB45EE}" destId="{CC23BDDA-AFA9-41CD-95DA-1D07F77C5749}" srcOrd="0" destOrd="0" parTransId="{F843FD36-B238-480F-8D8C-25D36E83D54C}" sibTransId="{FD69E8BE-CC06-49AF-B42D-6CD1CCDE79AC}"/>
    <dgm:cxn modelId="{8B26E0BF-284F-429C-934B-EA113054E406}" type="presOf" srcId="{DE8756B8-D077-4BEE-AF56-0F895632730E}" destId="{353610CC-F53E-4132-B94C-45E72522B206}" srcOrd="0" destOrd="0" presId="urn:microsoft.com/office/officeart/2005/8/layout/chevron2"/>
    <dgm:cxn modelId="{3E8377E5-64C9-43AF-9F20-6ED03DE98C6E}" type="presOf" srcId="{610FDF9F-B847-4087-B38A-BA7ECF4B6F7C}" destId="{91D82FC0-CA17-481C-82FF-CAC82ADD0C41}" srcOrd="0" destOrd="0" presId="urn:microsoft.com/office/officeart/2005/8/layout/chevron2"/>
    <dgm:cxn modelId="{B87BA0FB-ED0D-45C1-8CD3-21161D7E17E7}" srcId="{27F59AC9-31C8-455B-9820-14CE4761753F}" destId="{DE8756B8-D077-4BEE-AF56-0F895632730E}" srcOrd="0" destOrd="0" parTransId="{B151703D-C6EC-4525-9A26-AD2D8317F84E}" sibTransId="{7693D1E7-900E-459F-8D3A-445FEBC38C2D}"/>
    <dgm:cxn modelId="{6C72E006-FD64-45C0-85A5-32B98AC801F3}" type="presParOf" srcId="{AC2119AE-8F7F-4DC1-A1CC-92B5F03AF76C}" destId="{6049090A-D142-4329-8CDD-1E91B039F395}" srcOrd="0" destOrd="0" presId="urn:microsoft.com/office/officeart/2005/8/layout/chevron2"/>
    <dgm:cxn modelId="{58859E7B-EB93-4281-A567-0136DED949B8}" type="presParOf" srcId="{6049090A-D142-4329-8CDD-1E91B039F395}" destId="{6BAF23C4-7490-4BF5-AD53-544C3D16FD4A}" srcOrd="0" destOrd="0" presId="urn:microsoft.com/office/officeart/2005/8/layout/chevron2"/>
    <dgm:cxn modelId="{598A6136-2AFF-4022-87F2-09137679A720}" type="presParOf" srcId="{6049090A-D142-4329-8CDD-1E91B039F395}" destId="{4F0FBEAF-59B8-4C62-AA5D-E9AB7175C839}" srcOrd="1" destOrd="0" presId="urn:microsoft.com/office/officeart/2005/8/layout/chevron2"/>
    <dgm:cxn modelId="{E3FD2177-0E68-4D41-AF5A-DE269B2BDD63}" type="presParOf" srcId="{AC2119AE-8F7F-4DC1-A1CC-92B5F03AF76C}" destId="{72C180F2-5FA6-4591-A2E0-04DBBB30CBE5}" srcOrd="1" destOrd="0" presId="urn:microsoft.com/office/officeart/2005/8/layout/chevron2"/>
    <dgm:cxn modelId="{9A1454D4-D4BD-4697-A0D9-F43C4C80D69A}" type="presParOf" srcId="{AC2119AE-8F7F-4DC1-A1CC-92B5F03AF76C}" destId="{B5BC0BA5-C02A-40BC-A99D-5370159BC274}" srcOrd="2" destOrd="0" presId="urn:microsoft.com/office/officeart/2005/8/layout/chevron2"/>
    <dgm:cxn modelId="{B0059EF6-5E0F-4A01-863A-B2B655F13E26}" type="presParOf" srcId="{B5BC0BA5-C02A-40BC-A99D-5370159BC274}" destId="{91D82FC0-CA17-481C-82FF-CAC82ADD0C41}" srcOrd="0" destOrd="0" presId="urn:microsoft.com/office/officeart/2005/8/layout/chevron2"/>
    <dgm:cxn modelId="{37F3681E-8C2D-4B2A-B967-90071C402EAC}" type="presParOf" srcId="{B5BC0BA5-C02A-40BC-A99D-5370159BC274}" destId="{40D0B2EE-3471-4748-AA6C-D1520C21286D}" srcOrd="1" destOrd="0" presId="urn:microsoft.com/office/officeart/2005/8/layout/chevron2"/>
    <dgm:cxn modelId="{2B310436-C60E-4ABC-97DB-1749D4341AB9}" type="presParOf" srcId="{AC2119AE-8F7F-4DC1-A1CC-92B5F03AF76C}" destId="{1928345F-12DD-49DB-AC19-1E1194EFEDED}" srcOrd="3" destOrd="0" presId="urn:microsoft.com/office/officeart/2005/8/layout/chevron2"/>
    <dgm:cxn modelId="{DD280A71-DD47-446F-8B07-8FAF3CE8E11E}" type="presParOf" srcId="{AC2119AE-8F7F-4DC1-A1CC-92B5F03AF76C}" destId="{14ABE599-ADCD-450D-8B7E-AA91F4AD3B6D}" srcOrd="4" destOrd="0" presId="urn:microsoft.com/office/officeart/2005/8/layout/chevron2"/>
    <dgm:cxn modelId="{096F989C-9030-42F8-9786-5350EDEB0DE3}" type="presParOf" srcId="{14ABE599-ADCD-450D-8B7E-AA91F4AD3B6D}" destId="{19AED8D4-2140-4908-AF8B-B9D44B1EC28F}" srcOrd="0" destOrd="0" presId="urn:microsoft.com/office/officeart/2005/8/layout/chevron2"/>
    <dgm:cxn modelId="{F3DA0E6D-0BD9-459D-8B60-5FEDC052A82C}" type="presParOf" srcId="{14ABE599-ADCD-450D-8B7E-AA91F4AD3B6D}" destId="{353610CC-F53E-4132-B94C-45E72522B2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C9A4-0EC0-4DEB-B4EE-2465DB577B37}">
      <dsp:nvSpPr>
        <dsp:cNvPr id="0" name=""/>
        <dsp:cNvSpPr/>
      </dsp:nvSpPr>
      <dsp:spPr>
        <a:xfrm>
          <a:off x="2987822" y="409204"/>
          <a:ext cx="1603620" cy="3020073"/>
        </a:xfrm>
        <a:custGeom>
          <a:avLst/>
          <a:gdLst/>
          <a:ahLst/>
          <a:cxnLst/>
          <a:rect l="0" t="0" r="0" b="0"/>
          <a:pathLst>
            <a:path>
              <a:moveTo>
                <a:pt x="1603620" y="0"/>
              </a:moveTo>
              <a:lnTo>
                <a:pt x="0" y="3020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04147" y="1833755"/>
        <a:ext cx="170971" cy="170971"/>
      </dsp:txXfrm>
    </dsp:sp>
    <dsp:sp modelId="{ABE4B641-43BC-49AE-BB9D-08E4952BF234}">
      <dsp:nvSpPr>
        <dsp:cNvPr id="0" name=""/>
        <dsp:cNvSpPr/>
      </dsp:nvSpPr>
      <dsp:spPr>
        <a:xfrm>
          <a:off x="2987822" y="409204"/>
          <a:ext cx="1603620" cy="2054873"/>
        </a:xfrm>
        <a:custGeom>
          <a:avLst/>
          <a:gdLst/>
          <a:ahLst/>
          <a:cxnLst/>
          <a:rect l="0" t="0" r="0" b="0"/>
          <a:pathLst>
            <a:path>
              <a:moveTo>
                <a:pt x="1603620" y="0"/>
              </a:moveTo>
              <a:lnTo>
                <a:pt x="0" y="205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724468" y="1371477"/>
        <a:ext cx="130327" cy="130327"/>
      </dsp:txXfrm>
    </dsp:sp>
    <dsp:sp modelId="{7A3648CA-4F18-4831-B2D8-D4DD5257330C}">
      <dsp:nvSpPr>
        <dsp:cNvPr id="0" name=""/>
        <dsp:cNvSpPr/>
      </dsp:nvSpPr>
      <dsp:spPr>
        <a:xfrm>
          <a:off x="2987822" y="409204"/>
          <a:ext cx="1603620" cy="1089673"/>
        </a:xfrm>
        <a:custGeom>
          <a:avLst/>
          <a:gdLst/>
          <a:ahLst/>
          <a:cxnLst/>
          <a:rect l="0" t="0" r="0" b="0"/>
          <a:pathLst>
            <a:path>
              <a:moveTo>
                <a:pt x="1603620" y="0"/>
              </a:moveTo>
              <a:lnTo>
                <a:pt x="0" y="1089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41162" y="905570"/>
        <a:ext cx="96940" cy="96940"/>
      </dsp:txXfrm>
    </dsp:sp>
    <dsp:sp modelId="{8D23792E-0303-4258-AB4B-142662DE2D8E}">
      <dsp:nvSpPr>
        <dsp:cNvPr id="0" name=""/>
        <dsp:cNvSpPr/>
      </dsp:nvSpPr>
      <dsp:spPr>
        <a:xfrm>
          <a:off x="2173362" y="23124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CA State Budget</a:t>
          </a:r>
        </a:p>
      </dsp:txBody>
      <dsp:txXfrm>
        <a:off x="2173362" y="23124"/>
        <a:ext cx="4064000" cy="772160"/>
      </dsp:txXfrm>
    </dsp:sp>
    <dsp:sp modelId="{BBCFCBDD-F1EE-4066-AC2D-BB9BCDD86F8E}">
      <dsp:nvSpPr>
        <dsp:cNvPr id="0" name=""/>
        <dsp:cNvSpPr/>
      </dsp:nvSpPr>
      <dsp:spPr>
        <a:xfrm>
          <a:off x="2987822" y="1112797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Personal Income Tax</a:t>
          </a:r>
        </a:p>
      </dsp:txBody>
      <dsp:txXfrm>
        <a:off x="2987822" y="1112797"/>
        <a:ext cx="2532684" cy="772160"/>
      </dsp:txXfrm>
    </dsp:sp>
    <dsp:sp modelId="{5B50E1E6-BD5F-400C-887D-134055875ED3}">
      <dsp:nvSpPr>
        <dsp:cNvPr id="0" name=""/>
        <dsp:cNvSpPr/>
      </dsp:nvSpPr>
      <dsp:spPr>
        <a:xfrm>
          <a:off x="2987822" y="2077997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Corporate Taxes</a:t>
          </a:r>
        </a:p>
      </dsp:txBody>
      <dsp:txXfrm>
        <a:off x="2987822" y="2077997"/>
        <a:ext cx="2532684" cy="772160"/>
      </dsp:txXfrm>
    </dsp:sp>
    <dsp:sp modelId="{A2CD62CD-046E-437C-93FD-9595C66A484C}">
      <dsp:nvSpPr>
        <dsp:cNvPr id="0" name=""/>
        <dsp:cNvSpPr/>
      </dsp:nvSpPr>
      <dsp:spPr>
        <a:xfrm>
          <a:off x="2987822" y="3043197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Sales Taxes</a:t>
          </a:r>
        </a:p>
      </dsp:txBody>
      <dsp:txXfrm>
        <a:off x="2987822" y="3043197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F23C4-7490-4BF5-AD53-544C3D16FD4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520688"/>
        <a:ext cx="1039018" cy="445294"/>
      </dsp:txXfrm>
    </dsp:sp>
    <dsp:sp modelId="{4F0FBEAF-59B8-4C62-AA5D-E9AB7175C839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130000"/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When any one of these taxes drop, there are impacts to the state budget which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impacts K-14.</a:t>
          </a:r>
          <a:endParaRPr lang="en-US" sz="2000" kern="1200" dirty="0">
            <a:solidFill>
              <a:srgbClr val="FF0000"/>
            </a:solidFill>
          </a:endParaRPr>
        </a:p>
      </dsp:txBody>
      <dsp:txXfrm rot="-5400000">
        <a:off x="1039018" y="48278"/>
        <a:ext cx="5009883" cy="870607"/>
      </dsp:txXfrm>
    </dsp:sp>
    <dsp:sp modelId="{91D82FC0-CA17-481C-82FF-CAC82ADD0C4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1809352"/>
        <a:ext cx="1039018" cy="445294"/>
      </dsp:txXfrm>
    </dsp:sp>
    <dsp:sp modelId="{40D0B2EE-3471-4748-AA6C-D1520C21286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When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all three drop, we are in for a bumpy ride, so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fasten your seat belts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!</a:t>
          </a:r>
          <a:endParaRPr lang="en-US" sz="2000" kern="1200" dirty="0"/>
        </a:p>
      </dsp:txBody>
      <dsp:txXfrm rot="-5400000">
        <a:off x="1039018" y="1336942"/>
        <a:ext cx="5009883" cy="870607"/>
      </dsp:txXfrm>
    </dsp:sp>
    <dsp:sp modelId="{19AED8D4-2140-4908-AF8B-B9D44B1EC28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3098016"/>
        <a:ext cx="1039018" cy="445294"/>
      </dsp:txXfrm>
    </dsp:sp>
    <dsp:sp modelId="{353610CC-F53E-4132-B94C-45E72522B206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downward trajectory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quick,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recovery is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slow, </a:t>
          </a: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and the </a:t>
          </a: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impact will be more difficult.</a:t>
          </a:r>
          <a:endParaRPr lang="en-US" sz="2000" kern="1200" dirty="0">
            <a:solidFill>
              <a:srgbClr val="FF0000"/>
            </a:solidFill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567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Victor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4D33-10F5-974F-AE07-81D5AB9D5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3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64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A01E2-655B-4357-B535-38DAD9C13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71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A01E2-655B-4357-B535-38DAD9C13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7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150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aac863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2aac8634d_0_5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Debi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aac863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2aac8634d_0_5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Debi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916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2aac8634d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2aac8634d_0_4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94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Debi</a:t>
            </a:r>
          </a:p>
        </p:txBody>
      </p:sp>
    </p:spTree>
    <p:extLst>
      <p:ext uri="{BB962C8B-B14F-4D97-AF65-F5344CB8AC3E}">
        <p14:creationId xmlns:p14="http://schemas.microsoft.com/office/powerpoint/2010/main" val="11668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2aac8634d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2aac8634d_0_4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Victor 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aac8634d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2aac8634d_0_5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Debi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247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Debi</a:t>
            </a:r>
          </a:p>
        </p:txBody>
      </p:sp>
    </p:spTree>
    <p:extLst>
      <p:ext uri="{BB962C8B-B14F-4D97-AF65-F5344CB8AC3E}">
        <p14:creationId xmlns:p14="http://schemas.microsoft.com/office/powerpoint/2010/main" val="3896634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Corey</a:t>
            </a:r>
          </a:p>
        </p:txBody>
      </p:sp>
    </p:spTree>
    <p:extLst>
      <p:ext uri="{BB962C8B-B14F-4D97-AF65-F5344CB8AC3E}">
        <p14:creationId xmlns:p14="http://schemas.microsoft.com/office/powerpoint/2010/main" val="68166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 </a:t>
            </a:r>
          </a:p>
        </p:txBody>
      </p:sp>
    </p:spTree>
    <p:extLst>
      <p:ext uri="{BB962C8B-B14F-4D97-AF65-F5344CB8AC3E}">
        <p14:creationId xmlns:p14="http://schemas.microsoft.com/office/powerpoint/2010/main" val="483963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16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2ba1969eb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2ba1969eb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Victor </a:t>
            </a:r>
            <a:endParaRPr dirty="0"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2aac8634d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2aac8634d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35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2aac8634d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2aac8634d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aac8634d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2aac8634d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Corey- intros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4D33-10F5-974F-AE07-81D5AB9D5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9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4D33-10F5-974F-AE07-81D5AB9D5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1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ctrTitle"/>
          </p:nvPr>
        </p:nvSpPr>
        <p:spPr>
          <a:xfrm>
            <a:off x="721425" y="15244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Trebuchet MS"/>
              <a:buNone/>
              <a:defRPr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 descr="CCA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700" y="5748728"/>
            <a:ext cx="3441988" cy="8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6" name="Google Shape;106;p17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07" name="Google Shape;107;p17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21" name="Google Shape;121;p19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22" name="Google Shape;122;p19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6048" y="0"/>
            <a:ext cx="233057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0"/>
          <a:stretch/>
        </p:blipFill>
        <p:spPr>
          <a:xfrm>
            <a:off x="-15240" y="1"/>
            <a:ext cx="1478279" cy="6858000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5376" y="2503716"/>
            <a:ext cx="3922713" cy="186145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ts val="2550"/>
              </a:lnSpc>
              <a:buNone/>
              <a:defRPr b="0" i="0" cap="all" spc="75" baseline="0">
                <a:solidFill>
                  <a:schemeClr val="accent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76" y="4570415"/>
            <a:ext cx="3922713" cy="17795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950"/>
              </a:lnSpc>
              <a:buNone/>
              <a:defRPr sz="1800" b="0" i="0" cap="all" spc="75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6" y="2954311"/>
            <a:ext cx="2601663" cy="9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5376" y="2503716"/>
            <a:ext cx="3922713" cy="186145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ts val="2550"/>
              </a:lnSpc>
              <a:buNone/>
              <a:defRPr b="0" i="0" cap="all" spc="75" baseline="0">
                <a:solidFill>
                  <a:schemeClr val="accent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76" y="4570415"/>
            <a:ext cx="3922713" cy="17795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950"/>
              </a:lnSpc>
              <a:buNone/>
              <a:defRPr sz="1800" b="0" i="0" cap="all" spc="75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6048" y="0"/>
            <a:ext cx="23458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0"/>
          <a:stretch/>
        </p:blipFill>
        <p:spPr>
          <a:xfrm>
            <a:off x="-15240" y="1"/>
            <a:ext cx="1478279" cy="6858000"/>
          </a:xfrm>
          <a:prstGeom prst="rect">
            <a:avLst/>
          </a:prstGeom>
          <a:solidFill>
            <a:srgbClr val="B7B7B7"/>
          </a:solidFill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7" y="2954310"/>
            <a:ext cx="2599182" cy="9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2503716"/>
            <a:ext cx="6324601" cy="186145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3375"/>
              </a:lnSpc>
              <a:buNone/>
              <a:defRPr sz="3750" b="0" i="0" cap="all" spc="75" baseline="0">
                <a:solidFill>
                  <a:schemeClr val="accent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4570415"/>
            <a:ext cx="6324601" cy="17795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950"/>
              </a:lnSpc>
              <a:buNone/>
              <a:defRPr sz="1800" b="0" i="0" cap="all" spc="75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H="1" flipV="1">
            <a:off x="1" y="0"/>
            <a:ext cx="2698664" cy="273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0" y="708151"/>
            <a:ext cx="3634748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94267" y="1599538"/>
            <a:ext cx="7797801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0"/>
            <a:ext cx="1805798" cy="18288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94267" y="1614065"/>
            <a:ext cx="7797801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5" t="635" r="-41425" b="-635"/>
          <a:stretch/>
        </p:blipFill>
        <p:spPr>
          <a:xfrm flipH="1">
            <a:off x="7350081" y="0"/>
            <a:ext cx="1793919" cy="18288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4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94267" y="1614645"/>
            <a:ext cx="7797801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8" r="-40778"/>
          <a:stretch/>
        </p:blipFill>
        <p:spPr>
          <a:xfrm flipH="1">
            <a:off x="7350082" y="-212"/>
            <a:ext cx="1793918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1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94267" y="1614645"/>
            <a:ext cx="7797801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33978"/>
            <a:ext cx="1805798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33978"/>
            <a:ext cx="1805798" cy="18288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4267" y="1600200"/>
            <a:ext cx="3786294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1103" y="1614065"/>
            <a:ext cx="3786294" cy="417883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20021"/>
              </a:buClr>
              <a:buFont typeface="Arial"/>
              <a:buChar char="•"/>
              <a:defRPr sz="1650" baseline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600075" indent="-257175">
              <a:buClr>
                <a:schemeClr val="bg1">
                  <a:lumMod val="50000"/>
                </a:schemeClr>
              </a:buClr>
              <a:buFont typeface="Arial"/>
              <a:buChar char="•"/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 marL="9001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 marL="12430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 marL="1585913" indent="-214313"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Example text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delacar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8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527349"/>
            <a:ext cx="0" cy="4491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4267" y="2017713"/>
            <a:ext cx="3415772" cy="283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3962" y="2017713"/>
            <a:ext cx="3500438" cy="283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0"/>
            <a:ext cx="1805798" cy="1828800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4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527349"/>
            <a:ext cx="0" cy="4491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698173" y="3770644"/>
            <a:ext cx="5747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94266" y="2017715"/>
            <a:ext cx="3601509" cy="141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72845" y="2017715"/>
            <a:ext cx="3500438" cy="141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72845" y="4104755"/>
            <a:ext cx="3500438" cy="141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267" y="4104755"/>
            <a:ext cx="3601509" cy="1419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Text goes here.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18333"/>
            <a:ext cx="1805798" cy="1828800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194558" y="2604560"/>
            <a:ext cx="6019803" cy="1470025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lnSpc>
                <a:spcPts val="3300"/>
              </a:lnSpc>
              <a:defRPr lang="en-US" sz="3300" kern="1200" cap="all" baseline="0" dirty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Split text on 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08858" y="4110963"/>
            <a:ext cx="590550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1" y="2604559"/>
            <a:ext cx="1133892" cy="16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2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18333"/>
            <a:ext cx="1805798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442809" y="2429648"/>
            <a:ext cx="2420704" cy="32276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Oval 22"/>
          <p:cNvSpPr/>
          <p:nvPr userDrawn="1"/>
        </p:nvSpPr>
        <p:spPr>
          <a:xfrm>
            <a:off x="6317912" y="2429648"/>
            <a:ext cx="2420704" cy="32276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Oval 23"/>
          <p:cNvSpPr/>
          <p:nvPr userDrawn="1"/>
        </p:nvSpPr>
        <p:spPr>
          <a:xfrm>
            <a:off x="2983337" y="1923119"/>
            <a:ext cx="3180497" cy="4240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18929" y="3806911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738179" y="3806912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694032" y="3806912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24972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65" y="2675488"/>
            <a:ext cx="6848272" cy="1620491"/>
          </a:xfrm>
          <a:prstGeom prst="rect">
            <a:avLst/>
          </a:prstGeom>
        </p:spPr>
      </p:pic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666143" y="3250153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846966" y="3250153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25962" y="3250153"/>
            <a:ext cx="1668463" cy="4730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1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34604" y="5255077"/>
            <a:ext cx="2691357" cy="113188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500"/>
              </a:lnSpc>
              <a:buNone/>
              <a:defRPr sz="1350" baseline="0">
                <a:solidFill>
                  <a:srgbClr val="404040"/>
                </a:solidFill>
                <a:latin typeface="Franklin Gothic Book"/>
              </a:defRPr>
            </a:lvl1pPr>
          </a:lstStyle>
          <a:p>
            <a:pPr lvl="0"/>
            <a:r>
              <a:rPr lang="en-US" dirty="0"/>
              <a:t>Details about the slide go here.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34604" y="4660902"/>
            <a:ext cx="2691357" cy="59417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1650"/>
              </a:lnSpc>
              <a:buNone/>
              <a:defRPr sz="21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result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18333"/>
            <a:ext cx="1805798" cy="182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07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Arrow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5401" y="205740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75400" y="4561083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1960" y="4561083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1959" y="205740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18333"/>
            <a:ext cx="1805798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00942" y="1644677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Arrow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35461" y="2046055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08638" y="5492666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09319" y="277876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564582" y="2"/>
            <a:ext cx="1579418" cy="1599537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ACSA_logo_NewColor_shor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 b="762"/>
          <a:stretch/>
        </p:blipFill>
        <p:spPr>
          <a:xfrm>
            <a:off x="7935151" y="223501"/>
            <a:ext cx="944495" cy="1095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3" y="1644677"/>
            <a:ext cx="34366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1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Arrow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956301" y="185420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422776" y="6211554"/>
            <a:ext cx="2095500" cy="5439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7010" y="400699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44458" y="185420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53749" y="4128091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564582" y="2"/>
            <a:ext cx="1579418" cy="1599537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ACSA_logo_NewColor_shor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 b="762"/>
          <a:stretch/>
        </p:blipFill>
        <p:spPr>
          <a:xfrm>
            <a:off x="7935151" y="223501"/>
            <a:ext cx="944495" cy="1095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49" y="1639553"/>
            <a:ext cx="34353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5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Arrow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051801" y="6493933"/>
            <a:ext cx="7111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C2D642-F838-574C-9AC2-7F10EB262127}" type="slidenum">
              <a:rPr lang="en-US" sz="825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825" dirty="0">
              <a:solidFill>
                <a:schemeClr val="bg1">
                  <a:lumMod val="5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71120" y="3269430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29639" y="2563033"/>
            <a:ext cx="153352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67" y="94317"/>
            <a:ext cx="7245752" cy="1095966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ts val="2550"/>
              </a:lnSpc>
              <a:buNone/>
              <a:defRPr cap="all" baseline="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94267" y="1236583"/>
            <a:ext cx="72457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" y="6216678"/>
            <a:ext cx="1267940" cy="38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-42384"/>
          <a:stretch/>
        </p:blipFill>
        <p:spPr>
          <a:xfrm rot="10800000" flipV="1">
            <a:off x="7338202" y="-18333"/>
            <a:ext cx="1805798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40" y="297327"/>
            <a:ext cx="914402" cy="1316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42" y="1644677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4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26" y="2770631"/>
            <a:ext cx="3634748" cy="131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9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0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6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7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7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2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409989" y="0"/>
            <a:ext cx="313083" cy="186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385" y="1868556"/>
            <a:ext cx="7475810" cy="2053098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1F448A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385" y="4547593"/>
            <a:ext cx="6698380" cy="548640"/>
          </a:xfrm>
        </p:spPr>
        <p:txBody>
          <a:bodyPr>
            <a:normAutofit/>
          </a:bodyPr>
          <a:lstStyle>
            <a:lvl1pPr marL="0" indent="0" algn="l">
              <a:buNone/>
              <a:defRPr sz="2100" b="0">
                <a:solidFill>
                  <a:srgbClr val="1F448A"/>
                </a:solidFill>
                <a:latin typeface="+mj-lt"/>
                <a:ea typeface="Gadug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Presented by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" y="662897"/>
            <a:ext cx="4395014" cy="1159443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8385" y="5791201"/>
            <a:ext cx="5406772" cy="440861"/>
          </a:xfrm>
        </p:spPr>
        <p:txBody>
          <a:bodyPr>
            <a:normAutofit/>
          </a:bodyPr>
          <a:lstStyle>
            <a:lvl1pPr marL="0" indent="0">
              <a:buNone/>
              <a:defRPr sz="1650" b="0">
                <a:solidFill>
                  <a:srgbClr val="6DCCDE"/>
                </a:solidFill>
                <a:latin typeface="+mj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8385" y="5361648"/>
            <a:ext cx="5406772" cy="4295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50" b="0" dirty="0">
                <a:solidFill>
                  <a:srgbClr val="6DCCDE"/>
                </a:solidFill>
              </a:defRPr>
            </a:lvl1pPr>
          </a:lstStyle>
          <a:p>
            <a:pPr lvl="0"/>
            <a:r>
              <a:rPr lang="en-US" dirty="0"/>
              <a:t>CLICK TO EDIT LOCATION</a:t>
            </a:r>
          </a:p>
        </p:txBody>
      </p:sp>
    </p:spTree>
    <p:extLst>
      <p:ext uri="{BB962C8B-B14F-4D97-AF65-F5344CB8AC3E}">
        <p14:creationId xmlns:p14="http://schemas.microsoft.com/office/powerpoint/2010/main" val="130834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5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8" name="Google Shape;8;p5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5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5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5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4637-B67D-824C-9A16-58883109B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8935-3EC7-498D-B76B-AD15014D7A1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F07A-746B-4874-BC84-DC2ABFAD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i.org/wp-content/uploads/2020/05/A-Blueprint-for-Back-to-Schoo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KAP5122-Collaborative-Brief_Covid19-Slide-APR20_FW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ca.gov/wp-content/uploads/2020/03/3.17.20-N-29-20-EO.pdf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www.gov.ca.gov/wp-content/uploads/2020/03/3.13.20-EO-N-26-20-Schoo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nfo.legislature.ca.gov/faces/codes_displaySection.xhtml?sectionNum=47604.33.&amp;lawCode=EDC" TargetMode="External"/><Relationship Id="rId5" Type="http://schemas.openxmlformats.org/officeDocument/2006/relationships/hyperlink" Target="https://www.gov.ca.gov/wp-content/uploads/2020/04/EO-N-56-20-text.pdf" TargetMode="External"/><Relationship Id="rId4" Type="http://schemas.openxmlformats.org/officeDocument/2006/relationships/hyperlink" Target="https://www.gov.ca.gov/wp-content/uploads/2020/03/3.17.18-N-30-20-School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he/hn/fedfunding20200423.a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de.ca.gov/search/searchresults.asp?cx=001779225245372747843:gpfwm5rhxiw&amp;output=xml_no_dtd&amp;filter=1&amp;num=20&amp;start=0&amp;q=COVID-19%20Closure%20For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calauthorizers.org/wp-content/uploads/2020/04/Charter-School-Questions-to-Consider-COVID-19-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s://www.carnegiefoundation.org/wp-content/uploads/2014/09/carnegie-foundation_continuous-improvement_2013.05.pdf" TargetMode="Externa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authorizers.org/covid-19-webinar-series-3-cash-flow-manageme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761097" y="92514"/>
            <a:ext cx="5072933" cy="146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California Charter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Authorizing Professionals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" y="1404980"/>
            <a:ext cx="60922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Webinar Series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COVID-19 Update #4</a:t>
            </a:r>
          </a:p>
          <a:p>
            <a:pPr algn="ctr"/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for Success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6" y="2971773"/>
            <a:ext cx="6407992" cy="26060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49495-EFF4-BD48-8C88-D4D32F28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IDEA</a:t>
            </a:r>
          </a:p>
          <a:p>
            <a:r>
              <a:rPr lang="en-US" sz="2800" dirty="0"/>
              <a:t>Florida Waiver</a:t>
            </a:r>
          </a:p>
          <a:p>
            <a:r>
              <a:rPr lang="en-US" sz="2800" dirty="0"/>
              <a:t>Emergency Education Stabilization Fund</a:t>
            </a:r>
          </a:p>
          <a:p>
            <a:r>
              <a:rPr lang="en-US" sz="2800" dirty="0"/>
              <a:t>Virtual Learning &amp; Internet Access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5515-1A35-C04E-98C4-1D040D266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NATIONAL/FEDERAL updates</a:t>
            </a:r>
          </a:p>
        </p:txBody>
      </p:sp>
    </p:spTree>
    <p:extLst>
      <p:ext uri="{BB962C8B-B14F-4D97-AF65-F5344CB8AC3E}">
        <p14:creationId xmlns:p14="http://schemas.microsoft.com/office/powerpoint/2010/main" val="208782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F823F-7003-6441-B983-062DA902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Recent resource on fall re-opening: </a:t>
            </a:r>
            <a:r>
              <a:rPr lang="en-US" sz="2000" dirty="0">
                <a:hlinkClick r:id="rId3"/>
              </a:rPr>
              <a:t>https://www.aei.org/wp-content/uploads/2020/05/A-Blueprint-for-Back-to-School.pdf</a:t>
            </a:r>
            <a:r>
              <a:rPr lang="en-US" sz="2000" dirty="0"/>
              <a:t> </a:t>
            </a:r>
          </a:p>
          <a:p>
            <a:r>
              <a:rPr lang="en-US" sz="2000" dirty="0"/>
              <a:t>Key Areas</a:t>
            </a:r>
          </a:p>
          <a:p>
            <a:pPr lvl="1"/>
            <a:r>
              <a:rPr lang="en-US" sz="2000" dirty="0"/>
              <a:t>Operations – Health Accommodations, Meals, Transportation</a:t>
            </a:r>
          </a:p>
          <a:p>
            <a:pPr lvl="1"/>
            <a:r>
              <a:rPr lang="en-US" sz="2000" dirty="0"/>
              <a:t>Whole Child Supports</a:t>
            </a:r>
          </a:p>
          <a:p>
            <a:pPr lvl="1"/>
            <a:r>
              <a:rPr lang="en-US" sz="2000" dirty="0"/>
              <a:t>School Personnel</a:t>
            </a:r>
          </a:p>
          <a:p>
            <a:pPr lvl="1"/>
            <a:r>
              <a:rPr lang="en-US" sz="2000" dirty="0"/>
              <a:t>Academics – Continuity of Learning Plans, Schedules &amp; Learning Time, Assessments &amp; Accountability</a:t>
            </a:r>
          </a:p>
          <a:p>
            <a:pPr lvl="1"/>
            <a:r>
              <a:rPr lang="en-US" sz="2000" dirty="0"/>
              <a:t>Distance Learning</a:t>
            </a:r>
          </a:p>
          <a:p>
            <a:r>
              <a:rPr lang="en-US" sz="2000" dirty="0"/>
              <a:t>Plan for 2020-21 and 2021-22 school years (current evidence suggests vaccine not available for widespread use in 18 months or longer)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3D75-BCB4-0C4C-A562-DAC074B3E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Planning for THE FALL</a:t>
            </a:r>
          </a:p>
        </p:txBody>
      </p:sp>
    </p:spTree>
    <p:extLst>
      <p:ext uri="{BB962C8B-B14F-4D97-AF65-F5344CB8AC3E}">
        <p14:creationId xmlns:p14="http://schemas.microsoft.com/office/powerpoint/2010/main" val="48234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07" y="1493099"/>
            <a:ext cx="6356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8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21;g82aac8634d_0_689">
            <a:extLst>
              <a:ext uri="{FF2B5EF4-FFF2-40B4-BE49-F238E27FC236}">
                <a16:creationId xmlns:a16="http://schemas.microsoft.com/office/drawing/2014/main" id="{59A6C33B-11C7-4ABF-8F67-70D178B2835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239" y="2676088"/>
            <a:ext cx="2617656" cy="11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40238" y="3829050"/>
            <a:ext cx="310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Edward J.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Sklar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Counsel</a:t>
            </a:r>
          </a:p>
        </p:txBody>
      </p:sp>
      <p:sp>
        <p:nvSpPr>
          <p:cNvPr id="8" name="Google Shape;269;g82aac8634d_0_508"/>
          <p:cNvSpPr txBox="1">
            <a:spLocks noGrp="1"/>
          </p:cNvSpPr>
          <p:nvPr>
            <p:ph type="title"/>
          </p:nvPr>
        </p:nvSpPr>
        <p:spPr>
          <a:xfrm>
            <a:off x="609598" y="662940"/>
            <a:ext cx="6347700" cy="9372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Update</a:t>
            </a:r>
            <a:b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7104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4725" y="2206191"/>
            <a:ext cx="8454258" cy="1462839"/>
          </a:xfrm>
        </p:spPr>
        <p:txBody>
          <a:bodyPr>
            <a:normAutofit/>
          </a:bodyPr>
          <a:lstStyle/>
          <a:p>
            <a:r>
              <a:rPr lang="en-US" sz="3975" b="1" dirty="0"/>
              <a:t>A Lawyer’s </a:t>
            </a:r>
            <a:r>
              <a:rPr lang="en-US" sz="3975" b="1"/>
              <a:t>thoughts:</a:t>
            </a:r>
            <a:br>
              <a:rPr lang="en-US" b="1" dirty="0"/>
            </a:br>
            <a:br>
              <a:rPr lang="en-US" sz="2325" i="1" dirty="0"/>
            </a:br>
            <a:endParaRPr lang="en-US" sz="2325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26" y="4274854"/>
            <a:ext cx="725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charset="2"/>
              <a:buChar char="§"/>
            </a:pPr>
            <a:r>
              <a:rPr lang="en-US" sz="2100" b="1" kern="1200" dirty="0">
                <a:solidFill>
                  <a:srgbClr val="5B9BD5"/>
                </a:solidFill>
                <a:latin typeface="Calibri Light" panose="020F0302020204030204"/>
                <a:ea typeface="+mn-ea"/>
                <a:cs typeface="+mn-cs"/>
              </a:rPr>
              <a:t>Executive Order N-56-20 — New dates for LCAP and Budget</a:t>
            </a:r>
            <a:endParaRPr lang="en-US" sz="2100" b="1" kern="1200" dirty="0">
              <a:solidFill>
                <a:srgbClr val="5B9BD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726" y="3349030"/>
            <a:ext cx="8735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charset="2"/>
              <a:buChar char="§"/>
            </a:pPr>
            <a:r>
              <a:rPr lang="en-US" sz="2100" b="1" kern="1200" dirty="0">
                <a:solidFill>
                  <a:srgbClr val="5B9BD5"/>
                </a:solidFill>
                <a:latin typeface="Calibri Light" panose="020F0302020204030204"/>
                <a:ea typeface="+mn-ea"/>
                <a:cs typeface="+mn-cs"/>
              </a:rPr>
              <a:t>Grading / Graduation Requirements: What are your charter schools doing?</a:t>
            </a:r>
            <a:endParaRPr lang="en-US" sz="2100" b="1" kern="1200" dirty="0">
              <a:solidFill>
                <a:srgbClr val="5B9BD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725" y="5180488"/>
            <a:ext cx="725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charset="2"/>
              <a:buChar char="§"/>
            </a:pPr>
            <a:r>
              <a:rPr lang="en-US" sz="2100" b="1" kern="1200" dirty="0">
                <a:solidFill>
                  <a:srgbClr val="5B9BD5"/>
                </a:solidFill>
                <a:latin typeface="Calibri Light" panose="020F0302020204030204"/>
                <a:ea typeface="+mn-ea"/>
                <a:cs typeface="+mn-cs"/>
              </a:rPr>
              <a:t>Executive Order N-29-20 — Brown Act   </a:t>
            </a:r>
            <a:endParaRPr lang="en-US" sz="2100" b="1" kern="1200" dirty="0">
              <a:solidFill>
                <a:srgbClr val="5B9BD5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6" y="4107214"/>
            <a:ext cx="6849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charset="2"/>
              <a:buChar char="§"/>
            </a:pPr>
            <a:r>
              <a:rPr lang="en-US" sz="2100" b="1" kern="1200" dirty="0">
                <a:solidFill>
                  <a:srgbClr val="5B9BD5"/>
                </a:solidFill>
                <a:latin typeface="Calibri Light" panose="020F0302020204030204"/>
                <a:ea typeface="+mn-ea"/>
                <a:cs typeface="+mn-cs"/>
              </a:rPr>
              <a:t> Ironies of ironies: The non-classroom based charter moratorium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726" y="2871042"/>
            <a:ext cx="8735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Wingdings" charset="2"/>
              <a:buChar char="§"/>
            </a:pPr>
            <a:r>
              <a:rPr lang="en-US" sz="2100" b="1" kern="1200" dirty="0">
                <a:solidFill>
                  <a:srgbClr val="5B9BD5"/>
                </a:solidFill>
                <a:latin typeface="Calibri Light" panose="020F0302020204030204"/>
                <a:ea typeface="+mn-ea"/>
                <a:cs typeface="+mn-cs"/>
              </a:rPr>
              <a:t>What if they started the school year early and the teachers didn’t come?  Union vs. non-union workplaces</a:t>
            </a:r>
          </a:p>
        </p:txBody>
      </p:sp>
    </p:spTree>
    <p:extLst>
      <p:ext uri="{BB962C8B-B14F-4D97-AF65-F5344CB8AC3E}">
        <p14:creationId xmlns:p14="http://schemas.microsoft.com/office/powerpoint/2010/main" val="31985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9" y="1207873"/>
            <a:ext cx="6356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4136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14500"/>
            <a:ext cx="5648325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>
                <a:hlinkClick r:id="rId3"/>
              </a:rPr>
              <a:t>NWEA April Brief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60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3" y="206692"/>
            <a:ext cx="5173028" cy="310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89008"/>
            <a:ext cx="5445997" cy="32724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15915" y="1139251"/>
            <a:ext cx="1543050" cy="1470381"/>
            <a:chOff x="0" y="8738"/>
            <a:chExt cx="2438400" cy="1934765"/>
          </a:xfrm>
        </p:grpSpPr>
        <p:sp>
          <p:nvSpPr>
            <p:cNvPr id="8" name="Rounded Rectangle 7"/>
            <p:cNvSpPr/>
            <p:nvPr/>
          </p:nvSpPr>
          <p:spPr>
            <a:xfrm>
              <a:off x="0" y="8738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108373" y="103034"/>
              <a:ext cx="2249507" cy="17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50% Retention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75140" y="4390040"/>
            <a:ext cx="1543050" cy="1470381"/>
            <a:chOff x="0" y="8738"/>
            <a:chExt cx="2438400" cy="1934765"/>
          </a:xfrm>
        </p:grpSpPr>
        <p:sp>
          <p:nvSpPr>
            <p:cNvPr id="14" name="Rounded Rectangle 13"/>
            <p:cNvSpPr/>
            <p:nvPr/>
          </p:nvSpPr>
          <p:spPr>
            <a:xfrm>
              <a:off x="0" y="8738"/>
              <a:ext cx="2438400" cy="19347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90311" y="118074"/>
              <a:ext cx="2249507" cy="174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70% Retention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60" y="5943514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0" y="2313172"/>
            <a:ext cx="1911661" cy="2599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7994" y="5023596"/>
            <a:ext cx="356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Kathleen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Hermsmeyer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Superintendent, Springs Charter School </a:t>
            </a:r>
          </a:p>
        </p:txBody>
      </p:sp>
      <p:sp>
        <p:nvSpPr>
          <p:cNvPr id="8" name="Google Shape;269;g82aac8634d_0_508"/>
          <p:cNvSpPr txBox="1">
            <a:spLocks noGrp="1"/>
          </p:cNvSpPr>
          <p:nvPr>
            <p:ph type="title"/>
          </p:nvPr>
        </p:nvSpPr>
        <p:spPr>
          <a:xfrm>
            <a:off x="609598" y="662940"/>
            <a:ext cx="6347700" cy="9372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 perspective</a:t>
            </a:r>
            <a:b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2aac8634d_0_459"/>
          <p:cNvSpPr txBox="1">
            <a:spLocks noGrp="1"/>
          </p:cNvSpPr>
          <p:nvPr>
            <p:ph type="title"/>
          </p:nvPr>
        </p:nvSpPr>
        <p:spPr>
          <a:xfrm>
            <a:off x="326001" y="426720"/>
            <a:ext cx="78824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Functionality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Google Shape;188;g82aac8634d_0_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01" y="1161826"/>
            <a:ext cx="7882400" cy="478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A15F54C-E6A9-4542-AF9D-4ED6199A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7B62CD-7861-4CE5-B89B-3FF3EEEC4415}"/>
              </a:ext>
            </a:extLst>
          </p:cNvPr>
          <p:cNvSpPr txBox="1"/>
          <p:nvPr/>
        </p:nvSpPr>
        <p:spPr>
          <a:xfrm>
            <a:off x="6341169" y="2919287"/>
            <a:ext cx="136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CCAP</a:t>
            </a: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093076-BCA0-4B0D-BC82-F00E2AC6270E}"/>
              </a:ext>
            </a:extLst>
          </p:cNvPr>
          <p:cNvSpPr txBox="1">
            <a:spLocks/>
          </p:cNvSpPr>
          <p:nvPr/>
        </p:nvSpPr>
        <p:spPr>
          <a:xfrm>
            <a:off x="150216" y="1803633"/>
            <a:ext cx="7725912" cy="31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planning has your network done during COVID 19?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type of planning are you doing for next school year?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has been the biggest challenges? 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you want authorizers to know? </a:t>
            </a:r>
          </a:p>
        </p:txBody>
      </p:sp>
      <p:sp>
        <p:nvSpPr>
          <p:cNvPr id="6" name="Google Shape;269;g82aac8634d_0_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 perspective</a:t>
            </a:r>
            <a:b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21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1" y="175130"/>
            <a:ext cx="3186943" cy="632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9" y="1207873"/>
            <a:ext cx="6356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8031" y="5087005"/>
            <a:ext cx="288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Corey Loomis, VP CCAP/ RCOE Charter Schools Unit Director</a:t>
            </a:r>
          </a:p>
        </p:txBody>
      </p:sp>
      <p:sp>
        <p:nvSpPr>
          <p:cNvPr id="5" name="Google Shape;269;g82aac8634d_0_508"/>
          <p:cNvSpPr txBox="1">
            <a:spLocks noGrp="1"/>
          </p:cNvSpPr>
          <p:nvPr>
            <p:ph type="title"/>
          </p:nvPr>
        </p:nvSpPr>
        <p:spPr>
          <a:xfrm>
            <a:off x="609598" y="662940"/>
            <a:ext cx="6347700" cy="9372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for Success  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205;g82aac8634d_0_6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10" y="1805940"/>
            <a:ext cx="2903220" cy="278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42508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93" y="1227957"/>
            <a:ext cx="6445009" cy="4870133"/>
          </a:xfrm>
          <a:prstGeom prst="rect">
            <a:avLst/>
          </a:prstGeom>
        </p:spPr>
      </p:pic>
      <p:sp>
        <p:nvSpPr>
          <p:cNvPr id="12" name="Google Shape;269;g82aac8634d_0_508"/>
          <p:cNvSpPr txBox="1">
            <a:spLocks/>
          </p:cNvSpPr>
          <p:nvPr/>
        </p:nvSpPr>
        <p:spPr>
          <a:xfrm>
            <a:off x="353295" y="416532"/>
            <a:ext cx="6347700" cy="7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oversight vs. COVID 19 oversight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02" y="604069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4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4548"/>
            <a:ext cx="6347714" cy="3298656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swald"/>
              </a:rPr>
              <a:t>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xecutive Order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N-26-20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  Ensuring funding to support: 1) Deliver high-quality education opportunities; 2) Provide school meals; 3) Provide supervision; 4) Pay employees </a:t>
            </a:r>
            <a:endParaRPr lang="en-US" dirty="0">
              <a:solidFill>
                <a:srgbClr val="000000"/>
              </a:solidFill>
              <a:latin typeface="Roboto"/>
            </a:endParaRP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Executive Order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N-29-30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Parts of Brown Act suspended: Can meet virtually and outside of district/ boundaries; not required to post residence address; Must provide and post on webpage virtual/ telephonic access; Must follow 72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posting.  </a:t>
            </a: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Executive Order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N-30-20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Suspension of State assessments </a:t>
            </a:r>
          </a:p>
          <a:p>
            <a:pPr fontAlgn="base">
              <a:spcBef>
                <a:spcPts val="64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Executive Order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5"/>
              </a:rPr>
              <a:t>N-56-20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(4/23) LCAP changes: 1) LCAP December 15 extension; 2)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“Written report” and budget approved and submitted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July 1, 2020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; 3) Written report submitted to authorizers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County Superintendent by July 1 (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EDC 47604.33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); 4) Written  report posted on school’s homepage on the internet.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  <p:sp>
        <p:nvSpPr>
          <p:cNvPr id="5" name="Google Shape;269;g82aac8634d_0_508"/>
          <p:cNvSpPr txBox="1">
            <a:spLocks/>
          </p:cNvSpPr>
          <p:nvPr/>
        </p:nvSpPr>
        <p:spPr>
          <a:xfrm>
            <a:off x="353295" y="858205"/>
            <a:ext cx="6347700" cy="9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reasonable COVID 19 oversight?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620" y="3567012"/>
            <a:ext cx="6210694" cy="1046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960" y="604136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2" y="540063"/>
            <a:ext cx="6755583" cy="49232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  <p:sp>
        <p:nvSpPr>
          <p:cNvPr id="6" name="Rectangle 5"/>
          <p:cNvSpPr/>
          <p:nvPr/>
        </p:nvSpPr>
        <p:spPr>
          <a:xfrm>
            <a:off x="4613945" y="1803633"/>
            <a:ext cx="1291905" cy="12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2002" y="1997978"/>
            <a:ext cx="6655312" cy="29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22040" y="2726423"/>
            <a:ext cx="2583810" cy="151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2347" y="3254928"/>
            <a:ext cx="2997844" cy="200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2347" y="3869506"/>
            <a:ext cx="3115290" cy="164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9741" y="4472346"/>
            <a:ext cx="2500450" cy="17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4136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9195"/>
            <a:ext cx="6347714" cy="388077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Summary includes: </a:t>
            </a:r>
          </a:p>
          <a:p>
            <a:pPr lvl="2" fontAlgn="base"/>
            <a:r>
              <a:rPr lang="en-US" dirty="0"/>
              <a:t>Changes to program offerings that the LEA made in response to school closures to address COVID-19 emergency and major impacts</a:t>
            </a:r>
          </a:p>
          <a:p>
            <a:pPr lvl="2" fontAlgn="base"/>
            <a:r>
              <a:rPr lang="en-US" dirty="0"/>
              <a:t>A description of how the LEA is meeting the needs of unduplicated pupils during school closures, and</a:t>
            </a:r>
          </a:p>
          <a:p>
            <a:pPr lvl="2" fontAlgn="base"/>
            <a:r>
              <a:rPr lang="en-US" dirty="0"/>
              <a:t>The steps taken by the LEA consistent with EO N-26-20 to support:</a:t>
            </a:r>
          </a:p>
          <a:p>
            <a:pPr lvl="3" fontAlgn="base"/>
            <a:r>
              <a:rPr lang="en-US" dirty="0"/>
              <a:t>Delivering high-quality distance learning opportunities;</a:t>
            </a:r>
          </a:p>
          <a:p>
            <a:pPr lvl="3" fontAlgn="base"/>
            <a:r>
              <a:rPr lang="en-US" dirty="0"/>
              <a:t>Providing school meals in non-congregate settings; and</a:t>
            </a:r>
          </a:p>
          <a:p>
            <a:pPr lvl="3" fontAlgn="base"/>
            <a:r>
              <a:rPr lang="en-US" dirty="0"/>
              <a:t>Arranging for supervision of students during ordinary school hours.</a:t>
            </a:r>
          </a:p>
          <a:p>
            <a:pPr lvl="1" fontAlgn="base"/>
            <a:r>
              <a:rPr lang="en-US" dirty="0"/>
              <a:t>Adopted at the same meeting at which the local governing board adopts the annual budget.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  <p:sp>
        <p:nvSpPr>
          <p:cNvPr id="5" name="Google Shape;269;g82aac8634d_0_508"/>
          <p:cNvSpPr txBox="1">
            <a:spLocks/>
          </p:cNvSpPr>
          <p:nvPr/>
        </p:nvSpPr>
        <p:spPr>
          <a:xfrm>
            <a:off x="353295" y="858205"/>
            <a:ext cx="6347700" cy="9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N-56-20 “Operations Written Report”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60" y="6055166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/>
            <a:endParaRPr lang="en-US" dirty="0"/>
          </a:p>
          <a:p>
            <a:pPr lvl="1" fontAlgn="base"/>
            <a:r>
              <a:rPr lang="en-US" dirty="0"/>
              <a:t>No public hearing requirement for the “written report to the community.” </a:t>
            </a:r>
          </a:p>
          <a:p>
            <a:pPr lvl="1" fontAlgn="base"/>
            <a:r>
              <a:rPr lang="en-US" dirty="0"/>
              <a:t>Budget and “written report to the community” must be adopted during the same meeting. </a:t>
            </a:r>
          </a:p>
          <a:p>
            <a:pPr lvl="1" fontAlgn="base"/>
            <a:r>
              <a:rPr lang="en-US" dirty="0"/>
              <a:t>Charter school submits to its authorizer.</a:t>
            </a:r>
          </a:p>
          <a:p>
            <a:pPr lvl="1" fontAlgn="base"/>
            <a:r>
              <a:rPr lang="en-US" dirty="0"/>
              <a:t>All LEAs posts “written report” on the homepage of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  <p:sp>
        <p:nvSpPr>
          <p:cNvPr id="5" name="Google Shape;269;g82aac8634d_0_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N-56-20 “Operations Written Report” (cont’d)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60" y="604136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03" y="1289544"/>
            <a:ext cx="3829050" cy="394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60" y="6092861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85013" y="274320"/>
            <a:ext cx="6347700" cy="72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CCAP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545198" y="1314791"/>
            <a:ext cx="6847382" cy="39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by a group of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committed authorizers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mission to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quality public education for all students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Dissemination Grant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recipient from the U.S. Department of Education’s Office of Innovation to improve charter school authorizing best practices partnering with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Colorado and Florida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19096E-A3C4-4000-B17E-8EF976F0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82aac8634d_0_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31" y="1846369"/>
            <a:ext cx="2499252" cy="323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8031" y="5087005"/>
            <a:ext cx="288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 Deal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Board Member/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Consultant</a:t>
            </a:r>
          </a:p>
        </p:txBody>
      </p:sp>
      <p:sp>
        <p:nvSpPr>
          <p:cNvPr id="5" name="Google Shape;269;g82aac8634d_0_508"/>
          <p:cNvSpPr txBox="1">
            <a:spLocks noGrp="1"/>
          </p:cNvSpPr>
          <p:nvPr>
            <p:ph type="title"/>
          </p:nvPr>
        </p:nvSpPr>
        <p:spPr>
          <a:xfrm>
            <a:off x="609598" y="662940"/>
            <a:ext cx="6347700" cy="9372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planning and oversight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47682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aac8634d_0_503"/>
          <p:cNvSpPr txBox="1">
            <a:spLocks noGrp="1"/>
          </p:cNvSpPr>
          <p:nvPr>
            <p:ph type="title"/>
          </p:nvPr>
        </p:nvSpPr>
        <p:spPr>
          <a:xfrm>
            <a:off x="457200" y="173038"/>
            <a:ext cx="7032929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History Told Us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State Budget Reacts With Economic Changes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58A0A2-8D98-48B5-AC55-2644691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99D402-DF65-4E93-B2F3-ACB2B9224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244395"/>
              </p:ext>
            </p:extLst>
          </p:nvPr>
        </p:nvGraphicFramePr>
        <p:xfrm>
          <a:off x="-88221" y="2071165"/>
          <a:ext cx="71693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aac8634d_0_503"/>
          <p:cNvSpPr txBox="1">
            <a:spLocks noGrp="1"/>
          </p:cNvSpPr>
          <p:nvPr>
            <p:ph type="title"/>
          </p:nvPr>
        </p:nvSpPr>
        <p:spPr>
          <a:xfrm>
            <a:off x="457200" y="173038"/>
            <a:ext cx="7032929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Volatility of the State Budget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58A0A2-8D98-48B5-AC55-2644691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B038BB-5BEE-480B-A0D5-45E84C2E0D20}"/>
              </a:ext>
            </a:extLst>
          </p:cNvPr>
          <p:cNvGraphicFramePr/>
          <p:nvPr/>
        </p:nvGraphicFramePr>
        <p:xfrm>
          <a:off x="812542" y="15025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44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2aac8634d_0_480"/>
          <p:cNvSpPr txBox="1"/>
          <p:nvPr/>
        </p:nvSpPr>
        <p:spPr>
          <a:xfrm>
            <a:off x="572085" y="2058010"/>
            <a:ext cx="7117584" cy="14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Federal Waivers</a:t>
            </a: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and flexibility webinar and slides.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Waiver information </a:t>
            </a:r>
            <a:r>
              <a:rPr lang="en-US" sz="2400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CDE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400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82aac8634d_0_480"/>
          <p:cNvSpPr txBox="1">
            <a:spLocks noGrp="1"/>
          </p:cNvSpPr>
          <p:nvPr>
            <p:ph type="title"/>
          </p:nvPr>
        </p:nvSpPr>
        <p:spPr>
          <a:xfrm>
            <a:off x="609598" y="177293"/>
            <a:ext cx="6347700" cy="11613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Your</a:t>
            </a:r>
            <a:b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</a:t>
            </a: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Waivers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FD2141-DA9D-4B6F-BAF2-13633492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9912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93DE-7639-4243-9E0C-D98130B4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" y="156237"/>
            <a:ext cx="6347713" cy="94195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5096-C38D-46DB-A314-7EF5870C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8" y="1018095"/>
            <a:ext cx="7701699" cy="4749049"/>
          </a:xfrm>
        </p:spPr>
        <p:txBody>
          <a:bodyPr>
            <a:normAutofit fontScale="70000" lnSpcReduction="20000"/>
          </a:bodyPr>
          <a:lstStyle/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Budgeting for 2020-21 and beyond will involve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uncertainty.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will change as information is known.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baseline budget – just the basics and prepare multiple assumption models.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assumptions; plan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COLA </a:t>
            </a:r>
            <a:r>
              <a:rPr lang="en-US" sz="2400" b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cash deferrals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provision of the 2019-20 Budget Act:  </a:t>
            </a:r>
          </a:p>
          <a:p>
            <a:pPr lvl="2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Autofit Provision will most likely be implemented –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the Director of Finance to “autofit” the LCFF COLA to “fit” the minimum guarantee.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flow management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for charter schools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there is no “hold harmless” provision and no state loans.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cash reserves as quickly as possible.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11C4-753A-4224-89E3-13D662596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F86120-860F-4F16-B99B-B6439C76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82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13891-1713-4D3E-B8AC-DD0ED0339175}"/>
              </a:ext>
            </a:extLst>
          </p:cNvPr>
          <p:cNvSpPr txBox="1"/>
          <p:nvPr/>
        </p:nvSpPr>
        <p:spPr>
          <a:xfrm>
            <a:off x="7671631" y="627216"/>
            <a:ext cx="1080198" cy="15424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AD03674-7727-4D24-98CA-C91D0BADAA3F}"/>
              </a:ext>
            </a:extLst>
          </p:cNvPr>
          <p:cNvSpPr/>
          <p:nvPr/>
        </p:nvSpPr>
        <p:spPr>
          <a:xfrm>
            <a:off x="8063155" y="774974"/>
            <a:ext cx="391886" cy="3232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C1B743D-69D9-4495-83D1-BB330DEA1F1E}"/>
              </a:ext>
            </a:extLst>
          </p:cNvPr>
          <p:cNvSpPr/>
          <p:nvPr/>
        </p:nvSpPr>
        <p:spPr>
          <a:xfrm>
            <a:off x="8063155" y="1209713"/>
            <a:ext cx="391886" cy="32322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6D1ABEE-04FD-4911-8014-8DB438D23E06}"/>
              </a:ext>
            </a:extLst>
          </p:cNvPr>
          <p:cNvSpPr/>
          <p:nvPr/>
        </p:nvSpPr>
        <p:spPr>
          <a:xfrm>
            <a:off x="8064475" y="1644452"/>
            <a:ext cx="391886" cy="32322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2aac8634d_0_503"/>
          <p:cNvSpPr txBox="1">
            <a:spLocks noGrp="1"/>
          </p:cNvSpPr>
          <p:nvPr>
            <p:ph type="title"/>
          </p:nvPr>
        </p:nvSpPr>
        <p:spPr>
          <a:xfrm>
            <a:off x="994786" y="276957"/>
            <a:ext cx="7032929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Wrapping Up the Year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g82aac8634d_0_503"/>
          <p:cNvSpPr txBox="1">
            <a:spLocks noGrp="1"/>
          </p:cNvSpPr>
          <p:nvPr>
            <p:ph type="body" idx="1"/>
          </p:nvPr>
        </p:nvSpPr>
        <p:spPr>
          <a:xfrm>
            <a:off x="399590" y="1604581"/>
            <a:ext cx="7252099" cy="47823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CARES ACT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117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revenues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areas of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costs, overtime, extra time,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NPA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services, utility costs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unusual costs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Custodial cleaning supplies, overtime for M&amp;O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reserve levels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especially cash!</a:t>
            </a:r>
          </a:p>
          <a:p>
            <a:pPr marL="495300" indent="-4572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for </a:t>
            </a: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COLA for 2020-21 and 2021-22</a:t>
            </a:r>
          </a:p>
          <a:p>
            <a:pPr marL="381000" indent="-342900">
              <a:buClrTx/>
              <a:buSzPct val="100000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 indent="0" algn="l" rtl="0"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58A0A2-8D98-48B5-AC55-2644691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4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5517E7-BC18-4B7B-B964-4A61D6FF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0" y="44954"/>
            <a:ext cx="1781908" cy="11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93DE-7639-4243-9E0C-D98130B4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38" y="141462"/>
            <a:ext cx="6893179" cy="89333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Authorizing Guidelines to Charters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5096-C38D-46DB-A314-7EF5870C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38" y="994026"/>
            <a:ext cx="7203543" cy="5088108"/>
          </a:xfrm>
        </p:spPr>
        <p:txBody>
          <a:bodyPr>
            <a:normAutofit/>
          </a:bodyPr>
          <a:lstStyle/>
          <a:p>
            <a:pPr marL="137160" indent="0">
              <a:buClrTx/>
              <a:buSzPct val="100000"/>
              <a:buNone/>
            </a:pPr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: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message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 charter schools for budget assumptions.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charters know about the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waivers and timelines.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for an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downturn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charters on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flow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11C4-753A-4224-89E3-13D662596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58C71D-D912-4428-82F1-9B87953F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82" y="5949270"/>
            <a:ext cx="2212828" cy="7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78" y="134224"/>
            <a:ext cx="5944115" cy="1109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13" y="1186077"/>
            <a:ext cx="2457450" cy="798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69" y="2102726"/>
            <a:ext cx="3828620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1794501" y="201912"/>
            <a:ext cx="3591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Key Questions to Consider 1.0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57" y="635524"/>
            <a:ext cx="4370667" cy="5832263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5788403" y="2399252"/>
            <a:ext cx="1996580" cy="2181137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KQ 2.0 coming soon!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404" y="6101995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 dirty="0"/>
          </a:p>
        </p:txBody>
      </p:sp>
      <p:pic>
        <p:nvPicPr>
          <p:cNvPr id="1026" name="Picture 2" descr="https://lh4.googleusercontent.com/V0ebWYyi5bS5x9kR5uMryJaZyq5a7jNuCmgo1GdqjLZyd_xBKmynX3Tx5G7J9J97fizzSICWGSVFgpKSSZ3z9Foc2qt5lZ_NhmjRenwGwQ33snGBociz3TErD-rm2VRDx1OlZI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31787"/>
            <a:ext cx="5514364" cy="10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88" y="1755113"/>
            <a:ext cx="1600200" cy="428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1" y="2708988"/>
            <a:ext cx="4243751" cy="135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1972" y="1483597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Continuous Improvement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09" y="1249960"/>
            <a:ext cx="2256393" cy="668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189" y="6041363"/>
            <a:ext cx="2213040" cy="73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645" y="4585867"/>
            <a:ext cx="2046628" cy="21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2aac8634d_0_454"/>
          <p:cNvSpPr txBox="1">
            <a:spLocks noGrp="1"/>
          </p:cNvSpPr>
          <p:nvPr>
            <p:ph type="title"/>
          </p:nvPr>
        </p:nvSpPr>
        <p:spPr>
          <a:xfrm>
            <a:off x="2785303" y="300792"/>
            <a:ext cx="2898250" cy="8526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Today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8" name="Google Shape;188;g82aac8634d_0_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700" y="5872800"/>
            <a:ext cx="2409900" cy="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8FDF9-97A9-44DA-ABFF-E83E681A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7941">
            <a:off x="1764618" y="1737355"/>
            <a:ext cx="1969184" cy="1313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82DE9-6080-4DC0-A192-B5870BBF4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72" b="17697"/>
          <a:stretch/>
        </p:blipFill>
        <p:spPr>
          <a:xfrm>
            <a:off x="4934630" y="1485831"/>
            <a:ext cx="1854192" cy="121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015A8-6E7A-48E2-A97D-4390EDE206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1" r="1" b="7409"/>
          <a:stretch/>
        </p:blipFill>
        <p:spPr>
          <a:xfrm rot="1515515">
            <a:off x="5146312" y="3856098"/>
            <a:ext cx="1733296" cy="138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3D3F0-D97A-463A-9B89-2412E6DCB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667" y="3922086"/>
            <a:ext cx="1843087" cy="13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4042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1336264"/>
            <a:ext cx="7042430" cy="39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A34F4-34BA-4160-B04A-81D2D1F0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94" y="5858133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DEC0-75F9-4DCC-8D19-E1E20E33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4" y="114396"/>
            <a:ext cx="6347713" cy="853440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and Resources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AAFF-C4BD-4FDE-8FF2-0A7C5EF23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8703" y="1513478"/>
            <a:ext cx="7760763" cy="4590227"/>
          </a:xfrm>
        </p:spPr>
        <p:txBody>
          <a:bodyPr>
            <a:normAutofit/>
          </a:bodyPr>
          <a:lstStyle/>
          <a:p>
            <a:pPr marL="1409700" lvl="2" indent="-457200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Library </a:t>
            </a:r>
          </a:p>
          <a:p>
            <a:pPr marL="495300" lvl="0" indent="-457200">
              <a:buClrTx/>
              <a:buSzPct val="10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“Office Hours”     </a:t>
            </a:r>
          </a:p>
          <a:p>
            <a:pPr marL="952500" lvl="2" indent="0">
              <a:spcBef>
                <a:spcPts val="0"/>
              </a:spcBef>
              <a:buClrTx/>
              <a:buSzPct val="100000"/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update week of May 18</a:t>
            </a:r>
            <a:r>
              <a:rPr lang="en-US" sz="3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952500" lvl="2" indent="0">
              <a:spcBef>
                <a:spcPts val="0"/>
              </a:spcBef>
              <a:buClrTx/>
              <a:buSzPct val="100000"/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you missed -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Cash-flow Training 4/27/20 webinar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F9CC84-5B34-4A79-A1B7-FE706FD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32 Points 5">
            <a:extLst>
              <a:ext uri="{FF2B5EF4-FFF2-40B4-BE49-F238E27FC236}">
                <a16:creationId xmlns:a16="http://schemas.microsoft.com/office/drawing/2014/main" id="{A6936BB5-18F9-4528-833F-5A615E5B5250}"/>
              </a:ext>
            </a:extLst>
          </p:cNvPr>
          <p:cNvSpPr/>
          <p:nvPr/>
        </p:nvSpPr>
        <p:spPr>
          <a:xfrm rot="20713160">
            <a:off x="5212943" y="668107"/>
            <a:ext cx="1714749" cy="11451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Stay Tuned! </a:t>
            </a:r>
          </a:p>
        </p:txBody>
      </p:sp>
    </p:spTree>
    <p:extLst>
      <p:ext uri="{BB962C8B-B14F-4D97-AF65-F5344CB8AC3E}">
        <p14:creationId xmlns:p14="http://schemas.microsoft.com/office/powerpoint/2010/main" val="10074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2aac8634d_0_676"/>
          <p:cNvSpPr txBox="1">
            <a:spLocks noGrp="1"/>
          </p:cNvSpPr>
          <p:nvPr>
            <p:ph type="title"/>
          </p:nvPr>
        </p:nvSpPr>
        <p:spPr>
          <a:xfrm>
            <a:off x="-2" y="0"/>
            <a:ext cx="7328101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" name="Google Shape;204;g82aac8634d_0_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" y="3737610"/>
            <a:ext cx="1737360" cy="199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. Karega Rausch - NACS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9" y="593403"/>
            <a:ext cx="1850481" cy="1989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8238" y="2586941"/>
            <a:ext cx="306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Dr. Karega Rausch</a:t>
            </a:r>
          </a:p>
          <a:p>
            <a:r>
              <a:rPr lang="en-US" sz="1800" dirty="0"/>
              <a:t>NACSA, Vice President of Research and Evaluation &amp; Acting President and CEO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191" y="5680710"/>
            <a:ext cx="288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 Deal, 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Secretary/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Consultant</a:t>
            </a:r>
          </a:p>
        </p:txBody>
      </p:sp>
      <p:pic>
        <p:nvPicPr>
          <p:cNvPr id="8" name="Google Shape;221;g82aac8634d_0_689">
            <a:extLst>
              <a:ext uri="{FF2B5EF4-FFF2-40B4-BE49-F238E27FC236}">
                <a16:creationId xmlns:a16="http://schemas.microsoft.com/office/drawing/2014/main" id="{59A6C33B-11C7-4ABF-8F67-70D178B2835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4707" y="985692"/>
            <a:ext cx="2456400" cy="8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00358" y="1854539"/>
            <a:ext cx="19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Edward J.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Sklar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Counsel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8298" y="5735989"/>
            <a:ext cx="356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Kathleen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Hermsmeyer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Superintendent, Springs Charter School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017" y="3620302"/>
            <a:ext cx="1530439" cy="2081397"/>
          </a:xfrm>
          <a:prstGeom prst="rect">
            <a:avLst/>
          </a:prstGeom>
        </p:spPr>
      </p:pic>
      <p:pic>
        <p:nvPicPr>
          <p:cNvPr id="15" name="Google Shape;205;g82aac8634d_0_6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2150" y="508954"/>
            <a:ext cx="1800238" cy="17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521107" y="2385316"/>
            <a:ext cx="221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Corey Loomis, VP CCAP/ RCOE Charter Schools Unit Director</a:t>
            </a:r>
          </a:p>
        </p:txBody>
      </p:sp>
    </p:spTree>
    <p:extLst>
      <p:ext uri="{BB962C8B-B14F-4D97-AF65-F5344CB8AC3E}">
        <p14:creationId xmlns:p14="http://schemas.microsoft.com/office/powerpoint/2010/main" val="4106427692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784032"/>
            <a:ext cx="6734175" cy="3495675"/>
          </a:xfrm>
          <a:prstGeom prst="rect">
            <a:avLst/>
          </a:prstGeom>
        </p:spPr>
      </p:pic>
      <p:sp>
        <p:nvSpPr>
          <p:cNvPr id="4" name="Google Shape;388;g82ba1969eb_0_615"/>
          <p:cNvSpPr txBox="1">
            <a:spLocks noGrp="1"/>
          </p:cNvSpPr>
          <p:nvPr>
            <p:ph type="title"/>
          </p:nvPr>
        </p:nvSpPr>
        <p:spPr>
          <a:xfrm>
            <a:off x="0" y="292998"/>
            <a:ext cx="7116417" cy="7532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354" y="6017485"/>
            <a:ext cx="2213040" cy="73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0DB3-198D-412C-8B56-75580268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Away for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1313F-5E3A-4D0D-861F-78D5B694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558" y="1961661"/>
            <a:ext cx="6347714" cy="3525855"/>
          </a:xfrm>
          <a:ln>
            <a:solidFill>
              <a:schemeClr val="accent1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and Federal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0060" indent="-342900">
              <a:buClrTx/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Now and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ABB41-8412-42F4-9543-3F05A03B17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pic>
        <p:nvPicPr>
          <p:cNvPr id="5" name="Google Shape;188;g82aac8634d_0_454">
            <a:extLst>
              <a:ext uri="{FF2B5EF4-FFF2-40B4-BE49-F238E27FC236}">
                <a16:creationId xmlns:a16="http://schemas.microsoft.com/office/drawing/2014/main" id="{E3DC24A7-337A-4BD2-A89D-6F270A41360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1700" y="5872800"/>
            <a:ext cx="2409900" cy="7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4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2aac8634d_0_676"/>
          <p:cNvSpPr txBox="1">
            <a:spLocks noGrp="1"/>
          </p:cNvSpPr>
          <p:nvPr>
            <p:ph type="title"/>
          </p:nvPr>
        </p:nvSpPr>
        <p:spPr>
          <a:xfrm>
            <a:off x="-2" y="0"/>
            <a:ext cx="7328101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" name="Google Shape;204;g82aac8634d_0_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" y="3737610"/>
            <a:ext cx="1737360" cy="199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. Karega Rausch - NACS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9" y="593403"/>
            <a:ext cx="1850481" cy="1989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8238" y="2586941"/>
            <a:ext cx="306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Dr. Karega Rausch</a:t>
            </a:r>
          </a:p>
          <a:p>
            <a:r>
              <a:rPr lang="en-US" sz="1800" dirty="0"/>
              <a:t>NACSA, Vice President of Research and Evaluation &amp; Acting President and CEO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191" y="5680710"/>
            <a:ext cx="288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 Deal, 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CCAP Secretary/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Consultant</a:t>
            </a:r>
          </a:p>
        </p:txBody>
      </p:sp>
      <p:pic>
        <p:nvPicPr>
          <p:cNvPr id="8" name="Google Shape;221;g82aac8634d_0_689">
            <a:extLst>
              <a:ext uri="{FF2B5EF4-FFF2-40B4-BE49-F238E27FC236}">
                <a16:creationId xmlns:a16="http://schemas.microsoft.com/office/drawing/2014/main" id="{59A6C33B-11C7-4ABF-8F67-70D178B2835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4707" y="985692"/>
            <a:ext cx="2456400" cy="8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00358" y="1854539"/>
            <a:ext cx="19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Edward J.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Sklar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Counsel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8298" y="5735989"/>
            <a:ext cx="356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Kathleen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Hermsmeyer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Superintendent, Springs Charter School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017" y="3620302"/>
            <a:ext cx="1530439" cy="2081397"/>
          </a:xfrm>
          <a:prstGeom prst="rect">
            <a:avLst/>
          </a:prstGeom>
        </p:spPr>
      </p:pic>
      <p:pic>
        <p:nvPicPr>
          <p:cNvPr id="15" name="Google Shape;205;g82aac8634d_0_6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2150" y="508954"/>
            <a:ext cx="1800238" cy="17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521107" y="2385316"/>
            <a:ext cx="221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Corey Loomis, VP CCAP/ RCOE Charter Schools Unit Director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2aac8634d_0_711"/>
          <p:cNvSpPr txBox="1">
            <a:spLocks noGrp="1"/>
          </p:cNvSpPr>
          <p:nvPr>
            <p:ph type="title"/>
          </p:nvPr>
        </p:nvSpPr>
        <p:spPr>
          <a:xfrm>
            <a:off x="634312" y="621957"/>
            <a:ext cx="6347700" cy="7448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Authorizers’ Role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Google Shape;316;g82aac8634d_0_7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320" name="Google Shape;320;g82aac8634d_0_7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700" y="5872800"/>
            <a:ext cx="2409900" cy="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89" y="3027406"/>
            <a:ext cx="6401038" cy="214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Google Shape;319;g82aac8634d_0_7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5928" y="3216750"/>
            <a:ext cx="632821" cy="56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259">
            <a:off x="434709" y="2731106"/>
            <a:ext cx="2340679" cy="13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600">
            <a:off x="5190349" y="2648339"/>
            <a:ext cx="2226277" cy="56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9" y="2125981"/>
            <a:ext cx="5872377" cy="3611880"/>
          </a:xfrm>
          <a:prstGeom prst="rect">
            <a:avLst/>
          </a:prstGeom>
        </p:spPr>
      </p:pic>
      <p:sp>
        <p:nvSpPr>
          <p:cNvPr id="9" name="Google Shape;315;g82aac8634d_0_711"/>
          <p:cNvSpPr txBox="1">
            <a:spLocks noGrp="1"/>
          </p:cNvSpPr>
          <p:nvPr>
            <p:ph type="title"/>
          </p:nvPr>
        </p:nvSpPr>
        <p:spPr>
          <a:xfrm>
            <a:off x="34290" y="621957"/>
            <a:ext cx="4777740" cy="7448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new target?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10" y="481419"/>
            <a:ext cx="2101205" cy="854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14" y="5949021"/>
            <a:ext cx="221304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0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3E02B48-3334-43A6-B19B-32D8EE41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98" y="6011781"/>
            <a:ext cx="2023713" cy="6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. Karega Rausch - NACS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79" y="679623"/>
            <a:ext cx="3461785" cy="35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47386" y="4482102"/>
            <a:ext cx="306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Dr. Karega Rausch</a:t>
            </a:r>
          </a:p>
          <a:p>
            <a:r>
              <a:rPr lang="en-US" dirty="0"/>
              <a:t>NACSA, Vice President of Research and Evaluation &amp; Acting President and CEO</a:t>
            </a:r>
          </a:p>
        </p:txBody>
      </p:sp>
    </p:spTree>
    <p:extLst>
      <p:ext uri="{BB962C8B-B14F-4D97-AF65-F5344CB8AC3E}">
        <p14:creationId xmlns:p14="http://schemas.microsoft.com/office/powerpoint/2010/main" val="407200684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Facet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ACSA New Brand">
      <a:dk1>
        <a:srgbClr val="404040"/>
      </a:dk1>
      <a:lt1>
        <a:sysClr val="window" lastClr="FFFFFF"/>
      </a:lt1>
      <a:dk2>
        <a:srgbClr val="44546A"/>
      </a:dk2>
      <a:lt2>
        <a:srgbClr val="E7E6E6"/>
      </a:lt2>
      <a:accent1>
        <a:srgbClr val="9D2235"/>
      </a:accent1>
      <a:accent2>
        <a:srgbClr val="C8102E"/>
      </a:accent2>
      <a:accent3>
        <a:srgbClr val="9DE7D7"/>
      </a:accent3>
      <a:accent4>
        <a:srgbClr val="005F83"/>
      </a:accent4>
      <a:accent5>
        <a:srgbClr val="640717"/>
      </a:accent5>
      <a:accent6>
        <a:srgbClr val="E896A2"/>
      </a:accent6>
      <a:hlink>
        <a:srgbClr val="9D2235"/>
      </a:hlink>
      <a:folHlink>
        <a:srgbClr val="C8102E"/>
      </a:folHlink>
    </a:clrScheme>
    <a:fontScheme name="NACSA Brank 2017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413128.potm" id="{B8A5D69E-F887-451B-88D4-B7E5457AAEA6}" vid="{6670BEAE-5FB5-4C73-9D02-99EF100DFF53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1212</Words>
  <Application>Microsoft Office PowerPoint</Application>
  <PresentationFormat>On-screen Show (4:3)</PresentationFormat>
  <Paragraphs>203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Calibri</vt:lpstr>
      <vt:lpstr>Calibri Light</vt:lpstr>
      <vt:lpstr>Franklin Gothic Book</vt:lpstr>
      <vt:lpstr>Franklin Gothic Demi</vt:lpstr>
      <vt:lpstr>Noto Sans Symbols</vt:lpstr>
      <vt:lpstr>Oswald</vt:lpstr>
      <vt:lpstr>Roboto</vt:lpstr>
      <vt:lpstr>Trebuchet MS</vt:lpstr>
      <vt:lpstr>Wingdings</vt:lpstr>
      <vt:lpstr>Facet</vt:lpstr>
      <vt:lpstr>1_Office Theme</vt:lpstr>
      <vt:lpstr>Office Theme</vt:lpstr>
      <vt:lpstr>The California Charter  Authorizing Professionals</vt:lpstr>
      <vt:lpstr>Zoom Functionality</vt:lpstr>
      <vt:lpstr>About CCAP</vt:lpstr>
      <vt:lpstr>For Today</vt:lpstr>
      <vt:lpstr>Take Away for Today</vt:lpstr>
      <vt:lpstr>Speakers</vt:lpstr>
      <vt:lpstr>Authorizers’ Role </vt:lpstr>
      <vt:lpstr>What’s the new target?</vt:lpstr>
      <vt:lpstr>PowerPoint Presentation</vt:lpstr>
      <vt:lpstr>PowerPoint Presentation</vt:lpstr>
      <vt:lpstr>PowerPoint Presentation</vt:lpstr>
      <vt:lpstr>PowerPoint Presentation</vt:lpstr>
      <vt:lpstr>Legal Update </vt:lpstr>
      <vt:lpstr>A Lawyer’s thoughts:  </vt:lpstr>
      <vt:lpstr>PowerPoint Presentation</vt:lpstr>
      <vt:lpstr>PowerPoint Presentation</vt:lpstr>
      <vt:lpstr>NWEA April Brief </vt:lpstr>
      <vt:lpstr>PowerPoint Presentation</vt:lpstr>
      <vt:lpstr>Charter perspective </vt:lpstr>
      <vt:lpstr>Charter perspective </vt:lpstr>
      <vt:lpstr>PowerPoint Presentation</vt:lpstr>
      <vt:lpstr>PowerPoint Presentation</vt:lpstr>
      <vt:lpstr>Planning for Success  </vt:lpstr>
      <vt:lpstr>PowerPoint Presentation</vt:lpstr>
      <vt:lpstr>PowerPoint Presentation</vt:lpstr>
      <vt:lpstr>PowerPoint Presentation</vt:lpstr>
      <vt:lpstr>PowerPoint Presentation</vt:lpstr>
      <vt:lpstr>N-56-20 “Operations Written Report” (cont’d)</vt:lpstr>
      <vt:lpstr>PowerPoint Presentation</vt:lpstr>
      <vt:lpstr>Fiscal planning and oversight</vt:lpstr>
      <vt:lpstr>What History Told Us  How State Budget Reacts With Economic Changes </vt:lpstr>
      <vt:lpstr>Volatility of the State Budget</vt:lpstr>
      <vt:lpstr>Don’t Forget Your CDE Waivers</vt:lpstr>
      <vt:lpstr>The Future</vt:lpstr>
      <vt:lpstr>Wrapping Up the Year</vt:lpstr>
      <vt:lpstr>Authorizing Guidelines to Charters</vt:lpstr>
      <vt:lpstr>PowerPoint Presentation</vt:lpstr>
      <vt:lpstr>PowerPoint Presentation</vt:lpstr>
      <vt:lpstr>PowerPoint Presentation</vt:lpstr>
      <vt:lpstr>PowerPoint Presentation</vt:lpstr>
      <vt:lpstr>Next Steps and Resources</vt:lpstr>
      <vt:lpstr>Speakers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Title</dc:title>
  <dc:creator>Dinnen, Janet</dc:creator>
  <cp:lastModifiedBy>Kimberly Waite-Cooper</cp:lastModifiedBy>
  <cp:revision>178</cp:revision>
  <cp:lastPrinted>2020-04-01T14:44:10Z</cp:lastPrinted>
  <dcterms:created xsi:type="dcterms:W3CDTF">2018-10-09T01:49:40Z</dcterms:created>
  <dcterms:modified xsi:type="dcterms:W3CDTF">2020-05-05T21:16:26Z</dcterms:modified>
</cp:coreProperties>
</file>